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60" r:id="rId2"/>
    <p:sldId id="261" r:id="rId3"/>
    <p:sldId id="277" r:id="rId4"/>
    <p:sldId id="278" r:id="rId5"/>
    <p:sldId id="279" r:id="rId6"/>
    <p:sldId id="280" r:id="rId7"/>
    <p:sldId id="281" r:id="rId8"/>
    <p:sldId id="28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887295B-F2C2-414E-979A-FE1ADA726168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25D4C1DA-DC67-41C4-B62A-8B0C477C7BBA}">
      <dgm:prSet phldrT="[Text]"/>
      <dgm:spPr>
        <a:solidFill>
          <a:srgbClr val="1D4779"/>
        </a:solidFill>
      </dgm:spPr>
      <dgm:t>
        <a:bodyPr/>
        <a:lstStyle/>
        <a:p>
          <a:r>
            <a:rPr lang="th-TH" b="1" dirty="0" smtClean="0">
              <a:latin typeface="Tahoma" pitchFamily="34" charset="0"/>
              <a:ea typeface="Tahoma" pitchFamily="34" charset="0"/>
              <a:cs typeface="Tahoma" pitchFamily="34" charset="0"/>
            </a:rPr>
            <a:t>1</a:t>
          </a:r>
        </a:p>
        <a:p>
          <a:r>
            <a:rPr lang="th-TH" b="1" dirty="0" smtClean="0">
              <a:latin typeface="Tahoma" pitchFamily="34" charset="0"/>
              <a:ea typeface="Tahoma" pitchFamily="34" charset="0"/>
              <a:cs typeface="Tahoma" pitchFamily="34" charset="0"/>
            </a:rPr>
            <a:t>แผนตรวจราชการ</a:t>
          </a:r>
          <a:endParaRPr lang="th-TH" b="1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908EE20E-4566-4D5A-A5F0-ACD5649E35D3}" type="parTrans" cxnId="{FD103371-A3C6-4A47-A872-DAB6A253A84F}">
      <dgm:prSet/>
      <dgm:spPr/>
      <dgm:t>
        <a:bodyPr/>
        <a:lstStyle/>
        <a:p>
          <a:endParaRPr lang="th-TH"/>
        </a:p>
      </dgm:t>
    </dgm:pt>
    <dgm:pt modelId="{24236588-74C3-4577-AB05-B853A0198168}" type="sibTrans" cxnId="{FD103371-A3C6-4A47-A872-DAB6A253A84F}">
      <dgm:prSet/>
      <dgm:spPr/>
      <dgm:t>
        <a:bodyPr/>
        <a:lstStyle/>
        <a:p>
          <a:endParaRPr lang="th-TH"/>
        </a:p>
      </dgm:t>
    </dgm:pt>
    <dgm:pt modelId="{D04A03B6-BA37-4E7A-BF21-E0E106EC27D3}">
      <dgm:prSet phldrT="[Text]" custT="1"/>
      <dgm:spPr/>
      <dgm:t>
        <a:bodyPr/>
        <a:lstStyle/>
        <a:p>
          <a:r>
            <a:rPr lang="en-US" sz="1200" b="1" dirty="0" smtClean="0">
              <a:latin typeface="Tahoma" pitchFamily="34" charset="0"/>
              <a:ea typeface="Tahoma" pitchFamily="34" charset="0"/>
              <a:cs typeface="Tahoma" pitchFamily="34" charset="0"/>
            </a:rPr>
            <a:t>Agenda</a:t>
          </a:r>
        </a:p>
        <a:p>
          <a:r>
            <a:rPr lang="en-US" sz="1200" b="1" dirty="0" smtClean="0">
              <a:latin typeface="Tahoma" pitchFamily="34" charset="0"/>
              <a:ea typeface="Tahoma" pitchFamily="34" charset="0"/>
              <a:cs typeface="Tahoma" pitchFamily="34" charset="0"/>
            </a:rPr>
            <a:t>Policy</a:t>
          </a:r>
          <a:endParaRPr lang="th-TH" sz="1200" b="1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79C638AC-A3DA-4880-9051-BB29D4DEEFAF}" type="parTrans" cxnId="{9EA59CFB-E8C5-40C3-8FC5-DD7C7F8EEC76}">
      <dgm:prSet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th-TH"/>
        </a:p>
      </dgm:t>
    </dgm:pt>
    <dgm:pt modelId="{F08114C4-A191-4AC5-8051-452910717C41}" type="sibTrans" cxnId="{9EA59CFB-E8C5-40C3-8FC5-DD7C7F8EEC76}">
      <dgm:prSet/>
      <dgm:spPr/>
      <dgm:t>
        <a:bodyPr/>
        <a:lstStyle/>
        <a:p>
          <a:endParaRPr lang="th-TH"/>
        </a:p>
      </dgm:t>
    </dgm:pt>
    <dgm:pt modelId="{031B0A0E-8BD5-404C-893E-774003290BA8}">
      <dgm:prSet phldrT="[Text]" custT="1"/>
      <dgm:spPr/>
      <dgm:t>
        <a:bodyPr/>
        <a:lstStyle/>
        <a:p>
          <a:r>
            <a:rPr lang="en-US" sz="1200" b="1" dirty="0" smtClean="0">
              <a:latin typeface="Tahoma" pitchFamily="34" charset="0"/>
              <a:ea typeface="Tahoma" pitchFamily="34" charset="0"/>
              <a:cs typeface="Tahoma" pitchFamily="34" charset="0"/>
            </a:rPr>
            <a:t>Health</a:t>
          </a:r>
        </a:p>
        <a:p>
          <a:r>
            <a:rPr lang="en-US" sz="1200" b="1" dirty="0" smtClean="0">
              <a:latin typeface="Tahoma" pitchFamily="34" charset="0"/>
              <a:ea typeface="Tahoma" pitchFamily="34" charset="0"/>
              <a:cs typeface="Tahoma" pitchFamily="34" charset="0"/>
            </a:rPr>
            <a:t>Strategy</a:t>
          </a:r>
          <a:endParaRPr lang="th-TH" sz="1200" b="1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FC3D5268-A36E-43D5-BF6F-7D380B284124}" type="parTrans" cxnId="{A8E14118-6E60-443E-A48C-DE5233860446}">
      <dgm:prSet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th-TH"/>
        </a:p>
      </dgm:t>
    </dgm:pt>
    <dgm:pt modelId="{509478A0-F31A-430E-A414-C8CE7AB1343C}" type="sibTrans" cxnId="{A8E14118-6E60-443E-A48C-DE5233860446}">
      <dgm:prSet/>
      <dgm:spPr/>
      <dgm:t>
        <a:bodyPr/>
        <a:lstStyle/>
        <a:p>
          <a:endParaRPr lang="th-TH"/>
        </a:p>
      </dgm:t>
    </dgm:pt>
    <dgm:pt modelId="{7269654E-E772-4F13-9AD9-98F497A45638}">
      <dgm:prSet phldrT="[Text]" custT="1"/>
      <dgm:spPr/>
      <dgm:t>
        <a:bodyPr/>
        <a:lstStyle/>
        <a:p>
          <a:r>
            <a:rPr lang="en-US" sz="1200" b="1" dirty="0" smtClean="0">
              <a:latin typeface="Tahoma" pitchFamily="34" charset="0"/>
              <a:ea typeface="Tahoma" pitchFamily="34" charset="0"/>
              <a:cs typeface="Tahoma" pitchFamily="34" charset="0"/>
            </a:rPr>
            <a:t>Function</a:t>
          </a:r>
          <a:endParaRPr lang="th-TH" sz="1200" b="1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77A9B2D3-BD45-4FEC-AD03-52AA5842EED8}" type="parTrans" cxnId="{6728AF1C-28F0-4011-9009-9072A13899C3}">
      <dgm:prSet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th-TH"/>
        </a:p>
      </dgm:t>
    </dgm:pt>
    <dgm:pt modelId="{784D3AA7-5A0C-4647-BDFA-5FBA17283767}" type="sibTrans" cxnId="{6728AF1C-28F0-4011-9009-9072A13899C3}">
      <dgm:prSet/>
      <dgm:spPr/>
      <dgm:t>
        <a:bodyPr/>
        <a:lstStyle/>
        <a:p>
          <a:endParaRPr lang="th-TH"/>
        </a:p>
      </dgm:t>
    </dgm:pt>
    <dgm:pt modelId="{E2CB14A1-9AAB-4464-AD15-8EF20A1027BE}">
      <dgm:prSet phldrT="[Text]" custT="1"/>
      <dgm:spPr/>
      <dgm:t>
        <a:bodyPr/>
        <a:lstStyle/>
        <a:p>
          <a:r>
            <a:rPr lang="en-US" sz="1200" b="1" dirty="0" smtClean="0">
              <a:latin typeface="Tahoma" pitchFamily="34" charset="0"/>
              <a:ea typeface="Tahoma" pitchFamily="34" charset="0"/>
              <a:cs typeface="Tahoma" pitchFamily="34" charset="0"/>
            </a:rPr>
            <a:t>Governance</a:t>
          </a:r>
          <a:endParaRPr lang="th-TH" sz="1200" b="1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11BCF98E-5A0C-4CD8-8473-AB45D6BF702B}" type="parTrans" cxnId="{8AF5A223-6B36-4799-B417-8673EDEB81FA}">
      <dgm:prSet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th-TH"/>
        </a:p>
      </dgm:t>
    </dgm:pt>
    <dgm:pt modelId="{47A058ED-27D4-4241-B990-26BE40E55865}" type="sibTrans" cxnId="{8AF5A223-6B36-4799-B417-8673EDEB81FA}">
      <dgm:prSet/>
      <dgm:spPr/>
      <dgm:t>
        <a:bodyPr/>
        <a:lstStyle/>
        <a:p>
          <a:endParaRPr lang="th-TH"/>
        </a:p>
      </dgm:t>
    </dgm:pt>
    <dgm:pt modelId="{2B63FAB8-E458-464B-B7D3-2B0137E7358F}" type="pres">
      <dgm:prSet presAssocID="{F887295B-F2C2-414E-979A-FE1ADA726168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E2551840-9F9B-4396-B3A1-74038AD9DDAE}" type="pres">
      <dgm:prSet presAssocID="{25D4C1DA-DC67-41C4-B62A-8B0C477C7BBA}" presName="centerShape" presStyleLbl="node0" presStyleIdx="0" presStyleCnt="1" custScaleX="205852" custScaleY="94553"/>
      <dgm:spPr/>
      <dgm:t>
        <a:bodyPr/>
        <a:lstStyle/>
        <a:p>
          <a:endParaRPr lang="th-TH"/>
        </a:p>
      </dgm:t>
    </dgm:pt>
    <dgm:pt modelId="{06ED893D-C2D5-46A1-BCE4-43A93E223F29}" type="pres">
      <dgm:prSet presAssocID="{79C638AC-A3DA-4880-9051-BB29D4DEEFAF}" presName="parTrans" presStyleLbl="bgSibTrans2D1" presStyleIdx="0" presStyleCnt="4" custScaleY="101160"/>
      <dgm:spPr/>
      <dgm:t>
        <a:bodyPr/>
        <a:lstStyle/>
        <a:p>
          <a:endParaRPr lang="th-TH"/>
        </a:p>
      </dgm:t>
    </dgm:pt>
    <dgm:pt modelId="{1D1F5E67-026E-4864-80C7-E921671D3DE8}" type="pres">
      <dgm:prSet presAssocID="{D04A03B6-BA37-4E7A-BF21-E0E106EC27D3}" presName="node" presStyleLbl="node1" presStyleIdx="0" presStyleCnt="4" custScaleY="59298" custRadScaleRad="130720" custRadScaleInc="18470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8F290782-02B8-423F-B2F9-B699C045FE11}" type="pres">
      <dgm:prSet presAssocID="{FC3D5268-A36E-43D5-BF6F-7D380B284124}" presName="parTrans" presStyleLbl="bgSibTrans2D1" presStyleIdx="1" presStyleCnt="4" custScaleY="63113"/>
      <dgm:spPr/>
      <dgm:t>
        <a:bodyPr/>
        <a:lstStyle/>
        <a:p>
          <a:endParaRPr lang="th-TH"/>
        </a:p>
      </dgm:t>
    </dgm:pt>
    <dgm:pt modelId="{76CAA369-FC71-422F-83B7-16AA6C7F7432}" type="pres">
      <dgm:prSet presAssocID="{031B0A0E-8BD5-404C-893E-774003290BA8}" presName="node" presStyleLbl="node1" presStyleIdx="1" presStyleCnt="4" custScaleY="55359" custRadScaleRad="112116" custRadScaleInc="-24344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0A0A83AE-50A9-4EF0-95CB-E5344AE76643}" type="pres">
      <dgm:prSet presAssocID="{77A9B2D3-BD45-4FEC-AD03-52AA5842EED8}" presName="parTrans" presStyleLbl="bgSibTrans2D1" presStyleIdx="2" presStyleCnt="4" custScaleY="89680"/>
      <dgm:spPr/>
      <dgm:t>
        <a:bodyPr/>
        <a:lstStyle/>
        <a:p>
          <a:endParaRPr lang="th-TH"/>
        </a:p>
      </dgm:t>
    </dgm:pt>
    <dgm:pt modelId="{C17CB267-5C61-4A96-A253-94E6D8EE548F}" type="pres">
      <dgm:prSet presAssocID="{7269654E-E772-4F13-9AD9-98F497A45638}" presName="node" presStyleLbl="node1" presStyleIdx="2" presStyleCnt="4" custScaleX="83356" custScaleY="58983" custRadScaleRad="89870" custRadScaleInc="-4738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AFEA3B2C-D80B-4FB6-A5B0-039FFAC61B83}" type="pres">
      <dgm:prSet presAssocID="{11BCF98E-5A0C-4CD8-8473-AB45D6BF702B}" presName="parTrans" presStyleLbl="bgSibTrans2D1" presStyleIdx="3" presStyleCnt="4" custScaleY="94891"/>
      <dgm:spPr/>
      <dgm:t>
        <a:bodyPr/>
        <a:lstStyle/>
        <a:p>
          <a:endParaRPr lang="th-TH"/>
        </a:p>
      </dgm:t>
    </dgm:pt>
    <dgm:pt modelId="{FA4A4ADE-CA27-4DC2-B500-90440DB6AE13}" type="pres">
      <dgm:prSet presAssocID="{E2CB14A1-9AAB-4464-AD15-8EF20A1027BE}" presName="node" presStyleLbl="node1" presStyleIdx="3" presStyleCnt="4" custScaleY="54027" custRadScaleRad="107231" custRadScaleInc="-67932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ACB46C93-5F41-4591-B5FF-5A5847892387}" type="presOf" srcId="{031B0A0E-8BD5-404C-893E-774003290BA8}" destId="{76CAA369-FC71-422F-83B7-16AA6C7F7432}" srcOrd="0" destOrd="0" presId="urn:microsoft.com/office/officeart/2005/8/layout/radial4"/>
    <dgm:cxn modelId="{B93E7CB6-1CB9-4148-98D6-EBC092421C28}" type="presOf" srcId="{D04A03B6-BA37-4E7A-BF21-E0E106EC27D3}" destId="{1D1F5E67-026E-4864-80C7-E921671D3DE8}" srcOrd="0" destOrd="0" presId="urn:microsoft.com/office/officeart/2005/8/layout/radial4"/>
    <dgm:cxn modelId="{6728AF1C-28F0-4011-9009-9072A13899C3}" srcId="{25D4C1DA-DC67-41C4-B62A-8B0C477C7BBA}" destId="{7269654E-E772-4F13-9AD9-98F497A45638}" srcOrd="2" destOrd="0" parTransId="{77A9B2D3-BD45-4FEC-AD03-52AA5842EED8}" sibTransId="{784D3AA7-5A0C-4647-BDFA-5FBA17283767}"/>
    <dgm:cxn modelId="{ABBD411A-3007-4351-8453-F73644DBF69D}" type="presOf" srcId="{11BCF98E-5A0C-4CD8-8473-AB45D6BF702B}" destId="{AFEA3B2C-D80B-4FB6-A5B0-039FFAC61B83}" srcOrd="0" destOrd="0" presId="urn:microsoft.com/office/officeart/2005/8/layout/radial4"/>
    <dgm:cxn modelId="{9EA59CFB-E8C5-40C3-8FC5-DD7C7F8EEC76}" srcId="{25D4C1DA-DC67-41C4-B62A-8B0C477C7BBA}" destId="{D04A03B6-BA37-4E7A-BF21-E0E106EC27D3}" srcOrd="0" destOrd="0" parTransId="{79C638AC-A3DA-4880-9051-BB29D4DEEFAF}" sibTransId="{F08114C4-A191-4AC5-8051-452910717C41}"/>
    <dgm:cxn modelId="{DC1AA5C5-9B9E-487E-A9BC-8E1BA9F0F4B4}" type="presOf" srcId="{25D4C1DA-DC67-41C4-B62A-8B0C477C7BBA}" destId="{E2551840-9F9B-4396-B3A1-74038AD9DDAE}" srcOrd="0" destOrd="0" presId="urn:microsoft.com/office/officeart/2005/8/layout/radial4"/>
    <dgm:cxn modelId="{801D13D0-CB54-462D-8831-63B5DA98F000}" type="presOf" srcId="{FC3D5268-A36E-43D5-BF6F-7D380B284124}" destId="{8F290782-02B8-423F-B2F9-B699C045FE11}" srcOrd="0" destOrd="0" presId="urn:microsoft.com/office/officeart/2005/8/layout/radial4"/>
    <dgm:cxn modelId="{3F694C07-6C6D-412B-8D29-4DC8C43C8432}" type="presOf" srcId="{F887295B-F2C2-414E-979A-FE1ADA726168}" destId="{2B63FAB8-E458-464B-B7D3-2B0137E7358F}" srcOrd="0" destOrd="0" presId="urn:microsoft.com/office/officeart/2005/8/layout/radial4"/>
    <dgm:cxn modelId="{94B14131-7B8C-4977-9BE1-A68EF7DD4D10}" type="presOf" srcId="{E2CB14A1-9AAB-4464-AD15-8EF20A1027BE}" destId="{FA4A4ADE-CA27-4DC2-B500-90440DB6AE13}" srcOrd="0" destOrd="0" presId="urn:microsoft.com/office/officeart/2005/8/layout/radial4"/>
    <dgm:cxn modelId="{76747462-C9B7-4CA7-9BF0-3513D1EA6D62}" type="presOf" srcId="{79C638AC-A3DA-4880-9051-BB29D4DEEFAF}" destId="{06ED893D-C2D5-46A1-BCE4-43A93E223F29}" srcOrd="0" destOrd="0" presId="urn:microsoft.com/office/officeart/2005/8/layout/radial4"/>
    <dgm:cxn modelId="{DECD78C8-B076-47BA-B07C-D20EFC2DF857}" type="presOf" srcId="{7269654E-E772-4F13-9AD9-98F497A45638}" destId="{C17CB267-5C61-4A96-A253-94E6D8EE548F}" srcOrd="0" destOrd="0" presId="urn:microsoft.com/office/officeart/2005/8/layout/radial4"/>
    <dgm:cxn modelId="{A8E14118-6E60-443E-A48C-DE5233860446}" srcId="{25D4C1DA-DC67-41C4-B62A-8B0C477C7BBA}" destId="{031B0A0E-8BD5-404C-893E-774003290BA8}" srcOrd="1" destOrd="0" parTransId="{FC3D5268-A36E-43D5-BF6F-7D380B284124}" sibTransId="{509478A0-F31A-430E-A414-C8CE7AB1343C}"/>
    <dgm:cxn modelId="{8AF5A223-6B36-4799-B417-8673EDEB81FA}" srcId="{25D4C1DA-DC67-41C4-B62A-8B0C477C7BBA}" destId="{E2CB14A1-9AAB-4464-AD15-8EF20A1027BE}" srcOrd="3" destOrd="0" parTransId="{11BCF98E-5A0C-4CD8-8473-AB45D6BF702B}" sibTransId="{47A058ED-27D4-4241-B990-26BE40E55865}"/>
    <dgm:cxn modelId="{CDBC1890-87B5-46F9-86FD-83F88F33F598}" type="presOf" srcId="{77A9B2D3-BD45-4FEC-AD03-52AA5842EED8}" destId="{0A0A83AE-50A9-4EF0-95CB-E5344AE76643}" srcOrd="0" destOrd="0" presId="urn:microsoft.com/office/officeart/2005/8/layout/radial4"/>
    <dgm:cxn modelId="{FD103371-A3C6-4A47-A872-DAB6A253A84F}" srcId="{F887295B-F2C2-414E-979A-FE1ADA726168}" destId="{25D4C1DA-DC67-41C4-B62A-8B0C477C7BBA}" srcOrd="0" destOrd="0" parTransId="{908EE20E-4566-4D5A-A5F0-ACD5649E35D3}" sibTransId="{24236588-74C3-4577-AB05-B853A0198168}"/>
    <dgm:cxn modelId="{7B5E68FB-4E62-4D41-B551-2CE60F26DC75}" type="presParOf" srcId="{2B63FAB8-E458-464B-B7D3-2B0137E7358F}" destId="{E2551840-9F9B-4396-B3A1-74038AD9DDAE}" srcOrd="0" destOrd="0" presId="urn:microsoft.com/office/officeart/2005/8/layout/radial4"/>
    <dgm:cxn modelId="{66B454DA-100B-47D8-8A0D-24123E71CDF6}" type="presParOf" srcId="{2B63FAB8-E458-464B-B7D3-2B0137E7358F}" destId="{06ED893D-C2D5-46A1-BCE4-43A93E223F29}" srcOrd="1" destOrd="0" presId="urn:microsoft.com/office/officeart/2005/8/layout/radial4"/>
    <dgm:cxn modelId="{0C18CB2F-8A09-4788-B166-9804670D20CB}" type="presParOf" srcId="{2B63FAB8-E458-464B-B7D3-2B0137E7358F}" destId="{1D1F5E67-026E-4864-80C7-E921671D3DE8}" srcOrd="2" destOrd="0" presId="urn:microsoft.com/office/officeart/2005/8/layout/radial4"/>
    <dgm:cxn modelId="{394BA477-4227-4C89-BE2F-AF7ED059BB98}" type="presParOf" srcId="{2B63FAB8-E458-464B-B7D3-2B0137E7358F}" destId="{8F290782-02B8-423F-B2F9-B699C045FE11}" srcOrd="3" destOrd="0" presId="urn:microsoft.com/office/officeart/2005/8/layout/radial4"/>
    <dgm:cxn modelId="{C72D964B-E76D-4A21-ACB1-CA4A33269D6C}" type="presParOf" srcId="{2B63FAB8-E458-464B-B7D3-2B0137E7358F}" destId="{76CAA369-FC71-422F-83B7-16AA6C7F7432}" srcOrd="4" destOrd="0" presId="urn:microsoft.com/office/officeart/2005/8/layout/radial4"/>
    <dgm:cxn modelId="{9EE06ECF-E7F0-41AE-8BF2-28028AD3F037}" type="presParOf" srcId="{2B63FAB8-E458-464B-B7D3-2B0137E7358F}" destId="{0A0A83AE-50A9-4EF0-95CB-E5344AE76643}" srcOrd="5" destOrd="0" presId="urn:microsoft.com/office/officeart/2005/8/layout/radial4"/>
    <dgm:cxn modelId="{15A527AE-9207-45E2-BCE9-3245F8849A44}" type="presParOf" srcId="{2B63FAB8-E458-464B-B7D3-2B0137E7358F}" destId="{C17CB267-5C61-4A96-A253-94E6D8EE548F}" srcOrd="6" destOrd="0" presId="urn:microsoft.com/office/officeart/2005/8/layout/radial4"/>
    <dgm:cxn modelId="{EAB4AE8B-1C20-4E77-9A0B-CCBCBBFA171A}" type="presParOf" srcId="{2B63FAB8-E458-464B-B7D3-2B0137E7358F}" destId="{AFEA3B2C-D80B-4FB6-A5B0-039FFAC61B83}" srcOrd="7" destOrd="0" presId="urn:microsoft.com/office/officeart/2005/8/layout/radial4"/>
    <dgm:cxn modelId="{633F686B-17F8-46E4-AC51-F196D4F7E0B9}" type="presParOf" srcId="{2B63FAB8-E458-464B-B7D3-2B0137E7358F}" destId="{FA4A4ADE-CA27-4DC2-B500-90440DB6AE13}" srcOrd="8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887295B-F2C2-414E-979A-FE1ADA726168}" type="doc">
      <dgm:prSet loTypeId="urn:microsoft.com/office/officeart/2005/8/layout/radial4" loCatId="relationship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th-TH"/>
        </a:p>
      </dgm:t>
    </dgm:pt>
    <dgm:pt modelId="{25D4C1DA-DC67-41C4-B62A-8B0C477C7BBA}">
      <dgm:prSet phldrT="[Text]" custT="1"/>
      <dgm:spPr/>
      <dgm:t>
        <a:bodyPr/>
        <a:lstStyle/>
        <a:p>
          <a:r>
            <a:rPr lang="th-TH" sz="1600" b="1" dirty="0" smtClean="0">
              <a:latin typeface="Tahoma" pitchFamily="34" charset="0"/>
              <a:ea typeface="Tahoma" pitchFamily="34" charset="0"/>
              <a:cs typeface="Tahoma" pitchFamily="34" charset="0"/>
            </a:rPr>
            <a:t>2</a:t>
          </a:r>
        </a:p>
        <a:p>
          <a:r>
            <a:rPr lang="th-TH" sz="1600" b="1" dirty="0" smtClean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ตรวจราชการ 12 เขต</a:t>
          </a:r>
          <a:endParaRPr lang="th-TH" sz="1600" b="1" dirty="0">
            <a:solidFill>
              <a:schemeClr val="bg1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908EE20E-4566-4D5A-A5F0-ACD5649E35D3}" type="parTrans" cxnId="{FD103371-A3C6-4A47-A872-DAB6A253A84F}">
      <dgm:prSet/>
      <dgm:spPr/>
      <dgm:t>
        <a:bodyPr/>
        <a:lstStyle/>
        <a:p>
          <a:endParaRPr lang="th-TH"/>
        </a:p>
      </dgm:t>
    </dgm:pt>
    <dgm:pt modelId="{24236588-74C3-4577-AB05-B853A0198168}" type="sibTrans" cxnId="{FD103371-A3C6-4A47-A872-DAB6A253A84F}">
      <dgm:prSet/>
      <dgm:spPr/>
      <dgm:t>
        <a:bodyPr/>
        <a:lstStyle/>
        <a:p>
          <a:endParaRPr lang="th-TH"/>
        </a:p>
      </dgm:t>
    </dgm:pt>
    <dgm:pt modelId="{2B63FAB8-E458-464B-B7D3-2B0137E7358F}" type="pres">
      <dgm:prSet presAssocID="{F887295B-F2C2-414E-979A-FE1ADA726168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E2551840-9F9B-4396-B3A1-74038AD9DDAE}" type="pres">
      <dgm:prSet presAssocID="{25D4C1DA-DC67-41C4-B62A-8B0C477C7BBA}" presName="centerShape" presStyleLbl="node0" presStyleIdx="0" presStyleCnt="1" custScaleX="125823" custScaleY="44521" custLinFactNeighborX="-581" custLinFactNeighborY="-1154"/>
      <dgm:spPr/>
      <dgm:t>
        <a:bodyPr/>
        <a:lstStyle/>
        <a:p>
          <a:endParaRPr lang="th-TH"/>
        </a:p>
      </dgm:t>
    </dgm:pt>
  </dgm:ptLst>
  <dgm:cxnLst>
    <dgm:cxn modelId="{FD103371-A3C6-4A47-A872-DAB6A253A84F}" srcId="{F887295B-F2C2-414E-979A-FE1ADA726168}" destId="{25D4C1DA-DC67-41C4-B62A-8B0C477C7BBA}" srcOrd="0" destOrd="0" parTransId="{908EE20E-4566-4D5A-A5F0-ACD5649E35D3}" sibTransId="{24236588-74C3-4577-AB05-B853A0198168}"/>
    <dgm:cxn modelId="{E5D2C9C3-59B8-4C79-AE94-3437EDC0EDAD}" type="presOf" srcId="{F887295B-F2C2-414E-979A-FE1ADA726168}" destId="{2B63FAB8-E458-464B-B7D3-2B0137E7358F}" srcOrd="0" destOrd="0" presId="urn:microsoft.com/office/officeart/2005/8/layout/radial4"/>
    <dgm:cxn modelId="{19A7F1B5-0DEA-4A8A-A0E7-2F9570E2FEEF}" type="presOf" srcId="{25D4C1DA-DC67-41C4-B62A-8B0C477C7BBA}" destId="{E2551840-9F9B-4396-B3A1-74038AD9DDAE}" srcOrd="0" destOrd="0" presId="urn:microsoft.com/office/officeart/2005/8/layout/radial4"/>
    <dgm:cxn modelId="{4B8DC822-2914-4717-B850-4DC016B798C0}" type="presParOf" srcId="{2B63FAB8-E458-464B-B7D3-2B0137E7358F}" destId="{E2551840-9F9B-4396-B3A1-74038AD9DDAE}" srcOrd="0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2551840-9F9B-4396-B3A1-74038AD9DDAE}">
      <dsp:nvSpPr>
        <dsp:cNvPr id="0" name=""/>
        <dsp:cNvSpPr/>
      </dsp:nvSpPr>
      <dsp:spPr>
        <a:xfrm>
          <a:off x="904382" y="1217195"/>
          <a:ext cx="2263200" cy="1039544"/>
        </a:xfrm>
        <a:prstGeom prst="ellipse">
          <a:avLst/>
        </a:prstGeom>
        <a:solidFill>
          <a:srgbClr val="1D4779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500" b="1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1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500" b="1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แผนตรวจราชการ</a:t>
          </a:r>
          <a:endParaRPr lang="th-TH" sz="1500" b="1" kern="1200" dirty="0"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>
        <a:off x="904382" y="1217195"/>
        <a:ext cx="2263200" cy="1039544"/>
      </dsp:txXfrm>
    </dsp:sp>
    <dsp:sp modelId="{06ED893D-C2D5-46A1-BCE4-43A93E223F29}">
      <dsp:nvSpPr>
        <dsp:cNvPr id="0" name=""/>
        <dsp:cNvSpPr/>
      </dsp:nvSpPr>
      <dsp:spPr>
        <a:xfrm rot="12459406">
          <a:off x="475428" y="975334"/>
          <a:ext cx="819240" cy="316972"/>
        </a:xfrm>
        <a:prstGeom prst="leftArrow">
          <a:avLst>
            <a:gd name="adj1" fmla="val 60000"/>
            <a:gd name="adj2" fmla="val 50000"/>
          </a:avLst>
        </a:prstGeom>
        <a:gradFill rotWithShape="1">
          <a:gsLst>
            <a:gs pos="0">
              <a:schemeClr val="accent5">
                <a:tint val="48000"/>
                <a:satMod val="138000"/>
              </a:schemeClr>
            </a:gs>
            <a:gs pos="25000">
              <a:schemeClr val="accent5">
                <a:tint val="85000"/>
              </a:schemeClr>
            </a:gs>
            <a:gs pos="40000">
              <a:schemeClr val="accent5">
                <a:tint val="92000"/>
              </a:schemeClr>
            </a:gs>
            <a:gs pos="50000">
              <a:schemeClr val="accent5">
                <a:tint val="93000"/>
              </a:schemeClr>
            </a:gs>
            <a:gs pos="60000">
              <a:schemeClr val="accent5">
                <a:tint val="92000"/>
              </a:schemeClr>
            </a:gs>
            <a:gs pos="75000">
              <a:schemeClr val="accent5">
                <a:tint val="83000"/>
                <a:satMod val="108000"/>
              </a:schemeClr>
            </a:gs>
            <a:gs pos="100000">
              <a:schemeClr val="accent5">
                <a:tint val="48000"/>
                <a:satMod val="150000"/>
              </a:schemeClr>
            </a:gs>
          </a:gsLst>
          <a:lin ang="5400000" scaled="0"/>
        </a:gradFill>
        <a:ln w="12000" cap="flat" cmpd="sng" algn="ctr">
          <a:solidFill>
            <a:schemeClr val="accent5"/>
          </a:solidFill>
          <a:prstDash val="solid"/>
        </a:ln>
        <a:effectLst>
          <a:glow rad="63500">
            <a:schemeClr val="accent5">
              <a:alpha val="45000"/>
              <a:satMod val="120000"/>
            </a:schemeClr>
          </a:glow>
        </a:effectLst>
        <a:scene3d>
          <a:camera prst="orthographicFront" fov="0">
            <a:rot lat="0" lon="0" rev="0"/>
          </a:camera>
          <a:lightRig rig="brightRoom" dir="tl">
            <a:rot lat="0" lon="0" rev="8700000"/>
          </a:lightRig>
        </a:scene3d>
        <a:sp3d>
          <a:bevelT w="0" h="0"/>
          <a:contourClr>
            <a:schemeClr val="accent5">
              <a:tint val="70000"/>
            </a:schemeClr>
          </a:contourClr>
        </a:sp3d>
      </dsp:spPr>
      <dsp:style>
        <a:lnRef idx="1">
          <a:schemeClr val="accent5"/>
        </a:lnRef>
        <a:fillRef idx="3">
          <a:schemeClr val="accent5"/>
        </a:fillRef>
        <a:effectRef idx="2">
          <a:schemeClr val="accent5"/>
        </a:effectRef>
        <a:fontRef idx="minor">
          <a:schemeClr val="lt1"/>
        </a:fontRef>
      </dsp:style>
    </dsp:sp>
    <dsp:sp modelId="{1D1F5E67-026E-4864-80C7-E921671D3DE8}">
      <dsp:nvSpPr>
        <dsp:cNvPr id="0" name=""/>
        <dsp:cNvSpPr/>
      </dsp:nvSpPr>
      <dsp:spPr>
        <a:xfrm>
          <a:off x="0" y="695948"/>
          <a:ext cx="1044459" cy="49547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Agenda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Policy</a:t>
          </a:r>
          <a:endParaRPr lang="th-TH" sz="1200" b="1" kern="1200" dirty="0"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>
        <a:off x="0" y="695948"/>
        <a:ext cx="1044459" cy="495474"/>
      </dsp:txXfrm>
    </dsp:sp>
    <dsp:sp modelId="{8F290782-02B8-423F-B2F9-B699C045FE11}">
      <dsp:nvSpPr>
        <dsp:cNvPr id="0" name=""/>
        <dsp:cNvSpPr/>
      </dsp:nvSpPr>
      <dsp:spPr>
        <a:xfrm rot="14042712">
          <a:off x="809939" y="670940"/>
          <a:ext cx="1049067" cy="197756"/>
        </a:xfrm>
        <a:prstGeom prst="leftArrow">
          <a:avLst>
            <a:gd name="adj1" fmla="val 60000"/>
            <a:gd name="adj2" fmla="val 50000"/>
          </a:avLst>
        </a:prstGeom>
        <a:gradFill rotWithShape="1">
          <a:gsLst>
            <a:gs pos="0">
              <a:schemeClr val="accent5">
                <a:tint val="48000"/>
                <a:satMod val="138000"/>
              </a:schemeClr>
            </a:gs>
            <a:gs pos="25000">
              <a:schemeClr val="accent5">
                <a:tint val="85000"/>
              </a:schemeClr>
            </a:gs>
            <a:gs pos="40000">
              <a:schemeClr val="accent5">
                <a:tint val="92000"/>
              </a:schemeClr>
            </a:gs>
            <a:gs pos="50000">
              <a:schemeClr val="accent5">
                <a:tint val="93000"/>
              </a:schemeClr>
            </a:gs>
            <a:gs pos="60000">
              <a:schemeClr val="accent5">
                <a:tint val="92000"/>
              </a:schemeClr>
            </a:gs>
            <a:gs pos="75000">
              <a:schemeClr val="accent5">
                <a:tint val="83000"/>
                <a:satMod val="108000"/>
              </a:schemeClr>
            </a:gs>
            <a:gs pos="100000">
              <a:schemeClr val="accent5">
                <a:tint val="48000"/>
                <a:satMod val="150000"/>
              </a:schemeClr>
            </a:gs>
          </a:gsLst>
          <a:lin ang="5400000" scaled="0"/>
        </a:gradFill>
        <a:ln w="12000" cap="flat" cmpd="sng" algn="ctr">
          <a:solidFill>
            <a:schemeClr val="accent5"/>
          </a:solidFill>
          <a:prstDash val="solid"/>
        </a:ln>
        <a:effectLst>
          <a:glow rad="63500">
            <a:schemeClr val="accent5">
              <a:alpha val="45000"/>
              <a:satMod val="120000"/>
            </a:schemeClr>
          </a:glow>
        </a:effectLst>
        <a:scene3d>
          <a:camera prst="orthographicFront" fov="0">
            <a:rot lat="0" lon="0" rev="0"/>
          </a:camera>
          <a:lightRig rig="brightRoom" dir="tl">
            <a:rot lat="0" lon="0" rev="8700000"/>
          </a:lightRig>
        </a:scene3d>
        <a:sp3d>
          <a:bevelT w="0" h="0"/>
          <a:contourClr>
            <a:schemeClr val="accent5">
              <a:tint val="70000"/>
            </a:schemeClr>
          </a:contourClr>
        </a:sp3d>
      </dsp:spPr>
      <dsp:style>
        <a:lnRef idx="1">
          <a:schemeClr val="accent5"/>
        </a:lnRef>
        <a:fillRef idx="3">
          <a:schemeClr val="accent5"/>
        </a:fillRef>
        <a:effectRef idx="2">
          <a:schemeClr val="accent5"/>
        </a:effectRef>
        <a:fontRef idx="minor">
          <a:schemeClr val="lt1"/>
        </a:fontRef>
      </dsp:style>
    </dsp:sp>
    <dsp:sp modelId="{76CAA369-FC71-422F-83B7-16AA6C7F7432}">
      <dsp:nvSpPr>
        <dsp:cNvPr id="0" name=""/>
        <dsp:cNvSpPr/>
      </dsp:nvSpPr>
      <dsp:spPr>
        <a:xfrm>
          <a:off x="504265" y="113938"/>
          <a:ext cx="1044459" cy="46256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Health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Strategy</a:t>
          </a:r>
          <a:endParaRPr lang="th-TH" sz="1200" b="1" kern="1200" dirty="0"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>
        <a:off x="504265" y="113938"/>
        <a:ext cx="1044459" cy="462561"/>
      </dsp:txXfrm>
    </dsp:sp>
    <dsp:sp modelId="{0A0A83AE-50A9-4EF0-95CB-E5344AE76643}">
      <dsp:nvSpPr>
        <dsp:cNvPr id="0" name=""/>
        <dsp:cNvSpPr/>
      </dsp:nvSpPr>
      <dsp:spPr>
        <a:xfrm rot="16420659">
          <a:off x="1693201" y="625496"/>
          <a:ext cx="810382" cy="281001"/>
        </a:xfrm>
        <a:prstGeom prst="leftArrow">
          <a:avLst>
            <a:gd name="adj1" fmla="val 60000"/>
            <a:gd name="adj2" fmla="val 50000"/>
          </a:avLst>
        </a:prstGeom>
        <a:gradFill rotWithShape="1">
          <a:gsLst>
            <a:gs pos="0">
              <a:schemeClr val="accent5">
                <a:tint val="48000"/>
                <a:satMod val="138000"/>
              </a:schemeClr>
            </a:gs>
            <a:gs pos="25000">
              <a:schemeClr val="accent5">
                <a:tint val="85000"/>
              </a:schemeClr>
            </a:gs>
            <a:gs pos="40000">
              <a:schemeClr val="accent5">
                <a:tint val="92000"/>
              </a:schemeClr>
            </a:gs>
            <a:gs pos="50000">
              <a:schemeClr val="accent5">
                <a:tint val="93000"/>
              </a:schemeClr>
            </a:gs>
            <a:gs pos="60000">
              <a:schemeClr val="accent5">
                <a:tint val="92000"/>
              </a:schemeClr>
            </a:gs>
            <a:gs pos="75000">
              <a:schemeClr val="accent5">
                <a:tint val="83000"/>
                <a:satMod val="108000"/>
              </a:schemeClr>
            </a:gs>
            <a:gs pos="100000">
              <a:schemeClr val="accent5">
                <a:tint val="48000"/>
                <a:satMod val="150000"/>
              </a:schemeClr>
            </a:gs>
          </a:gsLst>
          <a:lin ang="5400000" scaled="0"/>
        </a:gradFill>
        <a:ln w="12000" cap="flat" cmpd="sng" algn="ctr">
          <a:solidFill>
            <a:schemeClr val="accent5"/>
          </a:solidFill>
          <a:prstDash val="solid"/>
        </a:ln>
        <a:effectLst>
          <a:glow rad="63500">
            <a:schemeClr val="accent5">
              <a:alpha val="45000"/>
              <a:satMod val="120000"/>
            </a:schemeClr>
          </a:glow>
        </a:effectLst>
        <a:scene3d>
          <a:camera prst="orthographicFront" fov="0">
            <a:rot lat="0" lon="0" rev="0"/>
          </a:camera>
          <a:lightRig rig="brightRoom" dir="tl">
            <a:rot lat="0" lon="0" rev="8700000"/>
          </a:lightRig>
        </a:scene3d>
        <a:sp3d>
          <a:bevelT w="0" h="0"/>
          <a:contourClr>
            <a:schemeClr val="accent5">
              <a:tint val="70000"/>
            </a:schemeClr>
          </a:contourClr>
        </a:sp3d>
      </dsp:spPr>
      <dsp:style>
        <a:lnRef idx="1">
          <a:schemeClr val="accent5"/>
        </a:lnRef>
        <a:fillRef idx="3">
          <a:schemeClr val="accent5"/>
        </a:fillRef>
        <a:effectRef idx="2">
          <a:schemeClr val="accent5"/>
        </a:effectRef>
        <a:fontRef idx="minor">
          <a:schemeClr val="lt1"/>
        </a:fontRef>
      </dsp:style>
    </dsp:sp>
    <dsp:sp modelId="{C17CB267-5C61-4A96-A253-94E6D8EE548F}">
      <dsp:nvSpPr>
        <dsp:cNvPr id="0" name=""/>
        <dsp:cNvSpPr/>
      </dsp:nvSpPr>
      <dsp:spPr>
        <a:xfrm>
          <a:off x="1689072" y="115218"/>
          <a:ext cx="870619" cy="49284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Function</a:t>
          </a:r>
          <a:endParaRPr lang="th-TH" sz="1200" b="1" kern="1200" dirty="0"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>
        <a:off x="1689072" y="115218"/>
        <a:ext cx="870619" cy="492842"/>
      </dsp:txXfrm>
    </dsp:sp>
    <dsp:sp modelId="{AFEA3B2C-D80B-4FB6-A5B0-039FFAC61B83}">
      <dsp:nvSpPr>
        <dsp:cNvPr id="0" name=""/>
        <dsp:cNvSpPr/>
      </dsp:nvSpPr>
      <dsp:spPr>
        <a:xfrm rot="18865836">
          <a:off x="2399361" y="744942"/>
          <a:ext cx="926768" cy="297329"/>
        </a:xfrm>
        <a:prstGeom prst="leftArrow">
          <a:avLst>
            <a:gd name="adj1" fmla="val 60000"/>
            <a:gd name="adj2" fmla="val 50000"/>
          </a:avLst>
        </a:prstGeom>
        <a:gradFill rotWithShape="1">
          <a:gsLst>
            <a:gs pos="0">
              <a:schemeClr val="accent5">
                <a:tint val="48000"/>
                <a:satMod val="138000"/>
              </a:schemeClr>
            </a:gs>
            <a:gs pos="25000">
              <a:schemeClr val="accent5">
                <a:tint val="85000"/>
              </a:schemeClr>
            </a:gs>
            <a:gs pos="40000">
              <a:schemeClr val="accent5">
                <a:tint val="92000"/>
              </a:schemeClr>
            </a:gs>
            <a:gs pos="50000">
              <a:schemeClr val="accent5">
                <a:tint val="93000"/>
              </a:schemeClr>
            </a:gs>
            <a:gs pos="60000">
              <a:schemeClr val="accent5">
                <a:tint val="92000"/>
              </a:schemeClr>
            </a:gs>
            <a:gs pos="75000">
              <a:schemeClr val="accent5">
                <a:tint val="83000"/>
                <a:satMod val="108000"/>
              </a:schemeClr>
            </a:gs>
            <a:gs pos="100000">
              <a:schemeClr val="accent5">
                <a:tint val="48000"/>
                <a:satMod val="150000"/>
              </a:schemeClr>
            </a:gs>
          </a:gsLst>
          <a:lin ang="5400000" scaled="0"/>
        </a:gradFill>
        <a:ln w="12000" cap="flat" cmpd="sng" algn="ctr">
          <a:solidFill>
            <a:schemeClr val="accent5"/>
          </a:solidFill>
          <a:prstDash val="solid"/>
        </a:ln>
        <a:effectLst>
          <a:glow rad="63500">
            <a:schemeClr val="accent5">
              <a:alpha val="45000"/>
              <a:satMod val="120000"/>
            </a:schemeClr>
          </a:glow>
        </a:effectLst>
        <a:scene3d>
          <a:camera prst="orthographicFront" fov="0">
            <a:rot lat="0" lon="0" rev="0"/>
          </a:camera>
          <a:lightRig rig="brightRoom" dir="tl">
            <a:rot lat="0" lon="0" rev="8700000"/>
          </a:lightRig>
        </a:scene3d>
        <a:sp3d>
          <a:bevelT w="0" h="0"/>
          <a:contourClr>
            <a:schemeClr val="accent5">
              <a:tint val="70000"/>
            </a:schemeClr>
          </a:contourClr>
        </a:sp3d>
      </dsp:spPr>
      <dsp:style>
        <a:lnRef idx="1">
          <a:schemeClr val="accent5"/>
        </a:lnRef>
        <a:fillRef idx="3">
          <a:schemeClr val="accent5"/>
        </a:fillRef>
        <a:effectRef idx="2">
          <a:schemeClr val="accent5"/>
        </a:effectRef>
        <a:fontRef idx="minor">
          <a:schemeClr val="lt1"/>
        </a:fontRef>
      </dsp:style>
    </dsp:sp>
    <dsp:sp modelId="{FA4A4ADE-CA27-4DC2-B500-90440DB6AE13}">
      <dsp:nvSpPr>
        <dsp:cNvPr id="0" name=""/>
        <dsp:cNvSpPr/>
      </dsp:nvSpPr>
      <dsp:spPr>
        <a:xfrm>
          <a:off x="2664905" y="336988"/>
          <a:ext cx="1044459" cy="45143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Governance</a:t>
          </a:r>
          <a:endParaRPr lang="th-TH" sz="1200" b="1" kern="1200" dirty="0"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>
        <a:off x="2664905" y="336988"/>
        <a:ext cx="1044459" cy="451432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2551840-9F9B-4396-B3A1-74038AD9DDAE}">
      <dsp:nvSpPr>
        <dsp:cNvPr id="0" name=""/>
        <dsp:cNvSpPr/>
      </dsp:nvSpPr>
      <dsp:spPr>
        <a:xfrm>
          <a:off x="291016" y="503036"/>
          <a:ext cx="2853862" cy="1009805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600" b="1" kern="1200" dirty="0" smtClean="0">
              <a:latin typeface="Tahoma" pitchFamily="34" charset="0"/>
              <a:ea typeface="Tahoma" pitchFamily="34" charset="0"/>
              <a:cs typeface="Tahoma" pitchFamily="34" charset="0"/>
            </a:rPr>
            <a:t>2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600" b="1" kern="1200" dirty="0" smtClean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ตรวจราชการ 12 เขต</a:t>
          </a:r>
          <a:endParaRPr lang="th-TH" sz="1600" b="1" kern="1200" dirty="0">
            <a:solidFill>
              <a:schemeClr val="bg1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>
        <a:off x="291016" y="503036"/>
        <a:ext cx="2853862" cy="100980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A22FE8-EDC5-4E04-A68D-7DADE6BCDE5C}" type="datetimeFigureOut">
              <a:rPr lang="th-TH" smtClean="0"/>
              <a:pPr/>
              <a:t>06/01/57</a:t>
            </a:fld>
            <a:endParaRPr lang="th-TH"/>
          </a:p>
        </p:txBody>
      </p:sp>
      <p:sp>
        <p:nvSpPr>
          <p:cNvPr id="4" name="ตัวยึด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ยึด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7D5489-29C3-4845-A4AF-8F9BA9341612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3EEA8D-6D00-4741-ABE2-7B214DF30A49}" type="slidenum">
              <a:rPr lang="th-TH" smtClean="0"/>
              <a:pPr/>
              <a:t>1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16139975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ADDFB3-423E-4C7D-85B0-C958A9009BCF}" type="slidenum">
              <a:rPr lang="th-TH" smtClean="0"/>
              <a:pPr>
                <a:defRPr/>
              </a:pPr>
              <a:t>4</a:t>
            </a:fld>
            <a:endParaRPr lang="th-TH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ADDFB3-423E-4C7D-85B0-C958A9009BCF}" type="slidenum">
              <a:rPr lang="th-TH" smtClean="0"/>
              <a:pPr>
                <a:defRPr/>
              </a:pPr>
              <a:t>5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3177158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ADDFB3-423E-4C7D-85B0-C958A9009BCF}" type="slidenum">
              <a:rPr lang="th-TH" smtClean="0"/>
              <a:pPr>
                <a:defRPr/>
              </a:pPr>
              <a:t>8</a:t>
            </a:fld>
            <a:endParaRPr lang="th-TH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th-TH" altLang="th-TH" smtClean="0"/>
          </a:p>
        </p:txBody>
      </p:sp>
      <p:sp>
        <p:nvSpPr>
          <p:cNvPr id="24580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70AA09A-8EB6-4B15-821B-E18297FF4B73}" type="slidenum">
              <a:rPr lang="th-TH" altLang="th-TH" smtClean="0"/>
              <a:pPr/>
              <a:t>16</a:t>
            </a:fld>
            <a:endParaRPr lang="th-TH" altLang="th-TH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ตัวยึดวันที่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5F293D-20BF-487A-BFA7-792ABC73B8A5}" type="datetimeFigureOut">
              <a:rPr lang="th-TH" smtClean="0"/>
              <a:pPr/>
              <a:t>06/01/57</a:t>
            </a:fld>
            <a:endParaRPr lang="th-TH"/>
          </a:p>
        </p:txBody>
      </p:sp>
      <p:sp>
        <p:nvSpPr>
          <p:cNvPr id="17" name="ตัวยึดท้ายกระดาษ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29" name="ตัวยึดหมายเลขภาพนิ่ง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DCBBE1-314B-45E7-A14D-E54A756E973C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32" name="สี่เหลี่ยมผืนผ้า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สี่เหลี่ยมผืนผ้า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สี่เหลี่ยมผืนผ้า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สี่เหลี่ยมผืนผ้า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สี่เหลี่ยมผืนผ้า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ชื่อเรื่อง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9" name="ชื่อเรื่องรอง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56" name="สี่เหลี่ยมผืนผ้า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สี่เหลี่ยมผืนผ้า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สี่เหลี่ยมผืนผ้า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สี่เหลี่ยมผืนผ้า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5F293D-20BF-487A-BFA7-792ABC73B8A5}" type="datetimeFigureOut">
              <a:rPr lang="th-TH" smtClean="0"/>
              <a:pPr/>
              <a:t>06/01/57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DCBBE1-314B-45E7-A14D-E54A756E973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5F293D-20BF-487A-BFA7-792ABC73B8A5}" type="datetimeFigureOut">
              <a:rPr lang="th-TH" smtClean="0"/>
              <a:pPr/>
              <a:t>06/01/57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DCBBE1-314B-45E7-A14D-E54A756E973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5F293D-20BF-487A-BFA7-792ABC73B8A5}" type="datetimeFigureOut">
              <a:rPr lang="th-TH" smtClean="0"/>
              <a:pPr/>
              <a:t>06/01/57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DCBBE1-314B-45E7-A14D-E54A756E973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รูปแบบอิสระ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รูปแบบอิสระ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รูปแบบอิสระ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รูปแบบอิสระ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รูปแบบอิสระ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รูปแบบอิสระ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รูปแบบอิสระ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รูปแบบอิสระ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รูปแบบอิสระ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รูปแบบอิสระ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รูปแบบอิสระ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รูปแบบอิสระ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รูปแบบอิสระ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รูปแบบอิสระ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รูปแบบอิสระ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5F293D-20BF-487A-BFA7-792ABC73B8A5}" type="datetimeFigureOut">
              <a:rPr lang="th-TH" smtClean="0"/>
              <a:pPr/>
              <a:t>06/01/57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DCBBE1-314B-45E7-A14D-E54A756E973C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8" name="สี่เหลี่ยมผืนผ้า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สี่เหลี่ยมผืนผ้า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สี่เหลี่ยมผืนผ้า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สี่เหลี่ยมผืนผ้า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5F293D-20BF-487A-BFA7-792ABC73B8A5}" type="datetimeFigureOut">
              <a:rPr lang="th-TH" smtClean="0"/>
              <a:pPr/>
              <a:t>06/01/57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DCBBE1-314B-45E7-A14D-E54A756E973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สี่เหลี่ยมผืนผ้า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เนื้อหา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5F293D-20BF-487A-BFA7-792ABC73B8A5}" type="datetimeFigureOut">
              <a:rPr lang="th-TH" smtClean="0"/>
              <a:pPr/>
              <a:t>06/01/57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DCBBE1-314B-45E7-A14D-E54A756E973C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16" name="สี่เหลี่ยมผืนผ้า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สี่เหลี่ยมผืนผ้า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สี่เหลี่ยมผืนผ้า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สี่เหลี่ยมผืนผ้า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สี่เหลี่ยมผืนผ้า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สี่เหลี่ยมผืนผ้า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สี่เหลี่ยมผืนผ้า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สี่เหลี่ยมผืนผ้า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สี่เหลี่ยมผืนผ้า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5F293D-20BF-487A-BFA7-792ABC73B8A5}" type="datetimeFigureOut">
              <a:rPr lang="th-TH" smtClean="0"/>
              <a:pPr/>
              <a:t>06/01/57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DCBBE1-314B-45E7-A14D-E54A756E973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5F293D-20BF-487A-BFA7-792ABC73B8A5}" type="datetimeFigureOut">
              <a:rPr lang="th-TH" smtClean="0"/>
              <a:pPr/>
              <a:t>06/01/57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DCBBE1-314B-45E7-A14D-E54A756E973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5F293D-20BF-487A-BFA7-792ABC73B8A5}" type="datetimeFigureOut">
              <a:rPr lang="th-TH" smtClean="0"/>
              <a:pPr/>
              <a:t>06/01/57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1DCBBE1-314B-45E7-A14D-E54A756E973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สี่เหลี่ยมผืนผ้า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ตัวเชื่อมต่อตรง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กลุ่ม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ตัวเชื่อมต่อตรง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ตัวเชื่อมต่อตรง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ตัวเชื่อมต่อตรง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grpSp>
        <p:nvGrpSpPr>
          <p:cNvPr id="14" name="กลุ่ม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ตัวเชื่อมต่อตรง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ตัวเชื่อมต่อตรง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ตัวเชื่อมต่อตรง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กลุ่ม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ตัวเชื่อมต่อตรง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ตัวเชื่อมต่อตรง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ตัวเชื่อมต่อตรง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3F5F293D-20BF-487A-BFA7-792ABC73B8A5}" type="datetimeFigureOut">
              <a:rPr lang="th-TH" smtClean="0"/>
              <a:pPr/>
              <a:t>06/01/57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61DCBBE1-314B-45E7-A14D-E54A756E973C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สี่เหลี่ยมผืนผ้า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สี่เหลี่ยมผืนผ้า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สี่เหลี่ยมผืนผ้า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สี่เหลี่ยมผืนผ้า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ตัวยึดชื่อเรื่อง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3" name="ตัวยึดข้อความ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14" name="ตัวยึดวันที่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3F5F293D-20BF-487A-BFA7-792ABC73B8A5}" type="datetimeFigureOut">
              <a:rPr lang="th-TH" smtClean="0"/>
              <a:pPr/>
              <a:t>06/01/57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th-TH"/>
          </a:p>
        </p:txBody>
      </p:sp>
      <p:sp>
        <p:nvSpPr>
          <p:cNvPr id="23" name="ตัวยึดหมายเลขภาพนิ่ง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61DCBBE1-314B-45E7-A14D-E54A756E973C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24"/>
          <p:cNvSpPr>
            <a:spLocks noChangeArrowheads="1"/>
          </p:cNvSpPr>
          <p:nvPr/>
        </p:nvSpPr>
        <p:spPr bwMode="gray">
          <a:xfrm>
            <a:off x="2721929" y="1500170"/>
            <a:ext cx="2161838" cy="2121188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1259632" y="548680"/>
            <a:ext cx="162808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pSp>
        <p:nvGrpSpPr>
          <p:cNvPr id="3" name="กลุ่ม 8"/>
          <p:cNvGrpSpPr/>
          <p:nvPr/>
        </p:nvGrpSpPr>
        <p:grpSpPr>
          <a:xfrm>
            <a:off x="6451632" y="1657144"/>
            <a:ext cx="2692368" cy="3054221"/>
            <a:chOff x="179512" y="3284984"/>
            <a:chExt cx="2952325" cy="2808312"/>
          </a:xfrm>
        </p:grpSpPr>
        <p:pic>
          <p:nvPicPr>
            <p:cNvPr id="1030" name="Picture 6" descr="Stick Figure Drawing Goals - PowerPoint Animation"/>
            <p:cNvPicPr>
              <a:picLocks noChangeAspect="1" noChangeArrowheads="1" noCrop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528" y="3284984"/>
              <a:ext cx="2808309" cy="2808312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สี่เหลี่ยมผืนผ้า 7"/>
            <p:cNvSpPr/>
            <p:nvPr/>
          </p:nvSpPr>
          <p:spPr>
            <a:xfrm>
              <a:off x="179512" y="5517232"/>
              <a:ext cx="2952325" cy="5760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sp>
        <p:nvSpPr>
          <p:cNvPr id="10" name="AutoShape 4"/>
          <p:cNvSpPr>
            <a:spLocks noChangeArrowheads="1"/>
          </p:cNvSpPr>
          <p:nvPr/>
        </p:nvSpPr>
        <p:spPr bwMode="blackWhite">
          <a:xfrm>
            <a:off x="-2835" y="0"/>
            <a:ext cx="9175458" cy="1196752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lin ang="5400000" scaled="1"/>
          </a:gra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th-TH" sz="3200" b="1" spc="-120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แนวทางการตรวจ ติดตาม กำกับราชการตามบทบาท</a:t>
            </a:r>
            <a:endParaRPr lang="en-US" sz="3200" b="1" spc="-120" dirty="0"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37289" y="1534450"/>
            <a:ext cx="480612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800" b="1" dirty="0" smtClean="0">
                <a:solidFill>
                  <a:srgbClr val="FF0000"/>
                </a:solidFill>
                <a:latin typeface="Harlow Solid Italic" pitchFamily="82" charset="0"/>
              </a:rPr>
              <a:t>Regulator</a:t>
            </a:r>
            <a:endParaRPr lang="th-TH" sz="8800" b="1" dirty="0">
              <a:solidFill>
                <a:srgbClr val="FF0000"/>
              </a:solidFill>
              <a:latin typeface="Harlow Solid Italic" pitchFamily="82" charset="0"/>
            </a:endParaRPr>
          </a:p>
        </p:txBody>
      </p:sp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0" y="5445232"/>
            <a:ext cx="9001421" cy="1306512"/>
            <a:chOff x="1104" y="3081"/>
            <a:chExt cx="3504" cy="823"/>
          </a:xfrm>
        </p:grpSpPr>
        <p:sp>
          <p:nvSpPr>
            <p:cNvPr id="13" name="AutoShape 16"/>
            <p:cNvSpPr>
              <a:spLocks noChangeArrowheads="1"/>
            </p:cNvSpPr>
            <p:nvPr/>
          </p:nvSpPr>
          <p:spPr bwMode="gray">
            <a:xfrm>
              <a:off x="1104" y="3081"/>
              <a:ext cx="3504" cy="823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14" name="AutoShape 17"/>
            <p:cNvSpPr>
              <a:spLocks noChangeArrowheads="1"/>
            </p:cNvSpPr>
            <p:nvPr/>
          </p:nvSpPr>
          <p:spPr bwMode="gray">
            <a:xfrm>
              <a:off x="1181" y="3105"/>
              <a:ext cx="675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EC941E"/>
                </a:gs>
                <a:gs pos="100000">
                  <a:srgbClr val="EC941E">
                    <a:gamma/>
                    <a:shade val="69804"/>
                    <a:invGamma/>
                  </a:srgbClr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15" name="Freeform 18"/>
            <p:cNvSpPr>
              <a:spLocks/>
            </p:cNvSpPr>
            <p:nvPr/>
          </p:nvSpPr>
          <p:spPr bwMode="gray">
            <a:xfrm>
              <a:off x="1223" y="3148"/>
              <a:ext cx="337" cy="337"/>
            </a:xfrm>
            <a:custGeom>
              <a:avLst/>
              <a:gdLst>
                <a:gd name="T0" fmla="*/ 118 w 596"/>
                <a:gd name="T1" fmla="*/ 0 h 598"/>
                <a:gd name="T2" fmla="*/ 0 w 596"/>
                <a:gd name="T3" fmla="*/ 118 h 598"/>
                <a:gd name="T4" fmla="*/ 0 w 596"/>
                <a:gd name="T5" fmla="*/ 589 h 598"/>
                <a:gd name="T6" fmla="*/ 161 w 596"/>
                <a:gd name="T7" fmla="*/ 174 h 598"/>
                <a:gd name="T8" fmla="*/ 589 w 596"/>
                <a:gd name="T9" fmla="*/ 0 h 598"/>
                <a:gd name="T10" fmla="*/ 118 w 596"/>
                <a:gd name="T1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EC941E">
                    <a:gamma/>
                    <a:tint val="48627"/>
                    <a:invGamma/>
                  </a:srgbClr>
                </a:gs>
                <a:gs pos="100000">
                  <a:srgbClr val="EC941E">
                    <a:alpha val="0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h-TH"/>
            </a:p>
          </p:txBody>
        </p:sp>
        <p:sp>
          <p:nvSpPr>
            <p:cNvPr id="17" name="Text Box 20"/>
            <p:cNvSpPr txBox="1">
              <a:spLocks noChangeArrowheads="1"/>
            </p:cNvSpPr>
            <p:nvPr/>
          </p:nvSpPr>
          <p:spPr bwMode="gray">
            <a:xfrm>
              <a:off x="1948" y="3096"/>
              <a:ext cx="2576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th-TH" sz="1600" b="1" dirty="0" smtClean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นายแพทย์ทรงยศ  ชัยชนะ</a:t>
              </a:r>
            </a:p>
            <a:p>
              <a:pPr eaLnBrk="0" hangingPunct="0"/>
              <a:r>
                <a:rPr lang="th-TH" sz="1600" b="1" dirty="0" smtClean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รองปลัดกระทรวงสาธารณสุข</a:t>
              </a:r>
              <a:endParaRPr lang="en-US" sz="16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5916144" y="4832435"/>
            <a:ext cx="20569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19 </a:t>
            </a:r>
            <a:r>
              <a:rPr lang="th-TH" sz="1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ธันวาคม 2556</a:t>
            </a:r>
            <a:endParaRPr lang="th-TH" sz="1800" b="1" dirty="0">
              <a:solidFill>
                <a:schemeClr val="accent2">
                  <a:lumMod val="60000"/>
                  <a:lumOff val="4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0769783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1"/>
          <p:cNvSpPr txBox="1">
            <a:spLocks noChangeArrowheads="1"/>
          </p:cNvSpPr>
          <p:nvPr/>
        </p:nvSpPr>
        <p:spPr bwMode="auto">
          <a:xfrm>
            <a:off x="428625" y="242888"/>
            <a:ext cx="8429625" cy="708025"/>
          </a:xfrm>
          <a:prstGeom prst="rect">
            <a:avLst/>
          </a:prstGeom>
          <a:solidFill>
            <a:srgbClr val="00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h-TH" altLang="th-TH" sz="40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เป้าประสงค์ </a:t>
            </a:r>
          </a:p>
        </p:txBody>
      </p:sp>
      <p:sp>
        <p:nvSpPr>
          <p:cNvPr id="5123" name="Rectangle 2"/>
          <p:cNvSpPr>
            <a:spLocks noChangeArrowheads="1"/>
          </p:cNvSpPr>
          <p:nvPr/>
        </p:nvSpPr>
        <p:spPr bwMode="auto">
          <a:xfrm>
            <a:off x="428625" y="1014413"/>
            <a:ext cx="8429625" cy="1200150"/>
          </a:xfrm>
          <a:prstGeom prst="rect">
            <a:avLst/>
          </a:prstGeom>
          <a:solidFill>
            <a:srgbClr val="FFCC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73050" indent="-273050" algn="ctr"/>
            <a:r>
              <a:rPr lang="th-TH" altLang="th-TH" sz="36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1.อายุคาดเฉลี่ยเมื่อแรกเกิด ไม่น้อยกว่า </a:t>
            </a:r>
            <a:r>
              <a:rPr lang="en-US" altLang="th-TH" sz="36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80</a:t>
            </a:r>
            <a:r>
              <a:rPr lang="th-TH" altLang="th-TH" sz="36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ปี </a:t>
            </a:r>
            <a:endParaRPr lang="en-US" altLang="th-TH" sz="36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  <a:p>
            <a:pPr marL="273050" indent="-273050" algn="ctr"/>
            <a:r>
              <a:rPr lang="th-TH" altLang="th-TH" sz="36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2. อายุคาดเฉลี่ยของการมีสุขภาพดี ไม่น้อยกว่า </a:t>
            </a:r>
            <a:r>
              <a:rPr lang="en-US" altLang="th-TH" sz="36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72 </a:t>
            </a:r>
            <a:r>
              <a:rPr lang="th-TH" altLang="th-TH" sz="36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ปี</a:t>
            </a:r>
          </a:p>
        </p:txBody>
      </p:sp>
      <p:sp>
        <p:nvSpPr>
          <p:cNvPr id="5124" name="TextBox 3"/>
          <p:cNvSpPr txBox="1">
            <a:spLocks noChangeArrowheads="1"/>
          </p:cNvSpPr>
          <p:nvPr/>
        </p:nvSpPr>
        <p:spPr bwMode="auto">
          <a:xfrm>
            <a:off x="467544" y="2348880"/>
            <a:ext cx="8429625" cy="646113"/>
          </a:xfrm>
          <a:prstGeom prst="rect">
            <a:avLst/>
          </a:prstGeom>
          <a:solidFill>
            <a:srgbClr val="00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h-TH" altLang="th-TH" sz="36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ยุทธศาสตร์การดำเนินการพัฒนา</a:t>
            </a:r>
          </a:p>
        </p:txBody>
      </p:sp>
      <p:sp>
        <p:nvSpPr>
          <p:cNvPr id="5125" name="Rectangle 4"/>
          <p:cNvSpPr>
            <a:spLocks noChangeArrowheads="1"/>
          </p:cNvSpPr>
          <p:nvPr/>
        </p:nvSpPr>
        <p:spPr bwMode="auto">
          <a:xfrm>
            <a:off x="411163" y="3184525"/>
            <a:ext cx="8447087" cy="2554288"/>
          </a:xfrm>
          <a:prstGeom prst="rect">
            <a:avLst/>
          </a:prstGeom>
          <a:solidFill>
            <a:srgbClr val="FFCC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73050" indent="-273050"/>
            <a:r>
              <a:rPr lang="th-TH" altLang="th-TH" sz="3200" b="1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altLang="th-TH" sz="32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ยุทธศาสตร์ที่ 1</a:t>
            </a:r>
            <a:r>
              <a:rPr lang="en-US" altLang="th-TH" sz="32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: </a:t>
            </a:r>
            <a:r>
              <a:rPr lang="th-TH" altLang="th-TH" sz="32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พัฒนาสุขภาพตามกลุ่มวัย</a:t>
            </a:r>
            <a:endParaRPr lang="en-US" altLang="th-TH" sz="32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  <a:p>
            <a:pPr marL="273050" indent="-273050"/>
            <a:r>
              <a:rPr lang="th-TH" altLang="th-TH" sz="32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ยุทธศาสตร์ที่ 2 </a:t>
            </a:r>
            <a:r>
              <a:rPr lang="en-US" altLang="th-TH" sz="32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: </a:t>
            </a:r>
            <a:r>
              <a:rPr lang="th-TH" altLang="th-TH" sz="32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พัฒนาและจัดระบบบริการที่มีคุณภาพ มาตรฐาน </a:t>
            </a:r>
          </a:p>
          <a:p>
            <a:pPr marL="273050" indent="-273050"/>
            <a:r>
              <a:rPr lang="th-TH" altLang="th-TH" sz="32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                     ครอบคลุมประชาชนสามารถเข้าถึงบริการ</a:t>
            </a:r>
            <a:endParaRPr lang="en-US" altLang="th-TH" sz="32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  <a:p>
            <a:pPr marL="273050" indent="-273050"/>
            <a:r>
              <a:rPr lang="th-TH" altLang="th-TH" sz="32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ยุทธศาสตร์ที่ 3 </a:t>
            </a:r>
            <a:r>
              <a:rPr lang="en-US" altLang="th-TH" sz="32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: </a:t>
            </a:r>
            <a:r>
              <a:rPr lang="th-TH" altLang="th-TH" sz="32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พัฒนาระบบการบริหารจัดการเพื่อสนับสนุนการ</a:t>
            </a:r>
          </a:p>
          <a:p>
            <a:pPr marL="273050" indent="-273050"/>
            <a:r>
              <a:rPr lang="th-TH" altLang="th-TH" sz="3200" b="1" dirty="0">
                <a:latin typeface="TH SarabunPSK" pitchFamily="34" charset="-34"/>
                <a:cs typeface="TH SarabunPSK" pitchFamily="34" charset="-34"/>
              </a:rPr>
              <a:t>                      </a:t>
            </a:r>
            <a:r>
              <a:rPr lang="th-TH" altLang="th-TH" sz="32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จัดบริการ</a:t>
            </a:r>
            <a:endParaRPr lang="th-TH" altLang="th-TH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ชื่อเรื่อง 1"/>
          <p:cNvSpPr>
            <a:spLocks noGrp="1"/>
          </p:cNvSpPr>
          <p:nvPr>
            <p:ph type="title"/>
          </p:nvPr>
        </p:nvSpPr>
        <p:spPr>
          <a:xfrm>
            <a:off x="214313" y="1071563"/>
            <a:ext cx="8786812" cy="1119187"/>
          </a:xfrm>
          <a:solidFill>
            <a:schemeClr val="tx1">
              <a:lumMod val="85000"/>
            </a:schemeClr>
          </a:solidFill>
        </p:spPr>
        <p:txBody>
          <a:bodyPr/>
          <a:lstStyle/>
          <a:p>
            <a:pPr algn="ctr" eaLnBrk="1" hangingPunct="1">
              <a:lnSpc>
                <a:spcPts val="3000"/>
              </a:lnSpc>
              <a:defRPr/>
            </a:pPr>
            <a:r>
              <a:rPr lang="th-TH" sz="32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อายุคาดเฉลี่ยเมื่อแรกเกิด ไม่น้อยกว่า </a:t>
            </a:r>
            <a:r>
              <a:rPr lang="en-US" sz="32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80</a:t>
            </a:r>
            <a:r>
              <a:rPr lang="th-TH" sz="32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 ปี </a:t>
            </a:r>
            <a:r>
              <a:rPr lang="en-US" sz="32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/>
            </a:r>
            <a:br>
              <a:rPr lang="en-US" sz="32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</a:br>
            <a:r>
              <a:rPr lang="th-TH" sz="32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อายุคาดเฉลี่ยของการมีสุขภาพดี ไม่น้อยกว่า </a:t>
            </a:r>
            <a:r>
              <a:rPr lang="en-US" sz="32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72 </a:t>
            </a:r>
            <a:r>
              <a:rPr lang="th-TH" sz="32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ปี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00125" y="4403725"/>
            <a:ext cx="6858000" cy="954088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>
            <a:spAutoFit/>
          </a:bodyPr>
          <a:lstStyle/>
          <a:p>
            <a:pPr marL="1045210" lvl="2" indent="-514350" algn="ctr" fontAlgn="auto">
              <a:spcAft>
                <a:spcPts val="0"/>
              </a:spcAft>
              <a:buClr>
                <a:schemeClr val="tx1"/>
              </a:buClr>
              <a:buFont typeface="Wingdings 2"/>
              <a:buNone/>
              <a:defRPr/>
            </a:pPr>
            <a:r>
              <a:rPr lang="th-TH" sz="2800" b="1" dirty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ระบบบริการ /26 ตัวชี้วัด</a:t>
            </a:r>
          </a:p>
          <a:p>
            <a:pPr marL="1045210" lvl="2" indent="-514350" algn="ctr" fontAlgn="auto">
              <a:spcAft>
                <a:spcPts val="0"/>
              </a:spcAft>
              <a:buClr>
                <a:schemeClr val="tx1"/>
              </a:buClr>
              <a:buFont typeface="Wingdings 2"/>
              <a:buNone/>
              <a:defRPr/>
            </a:pPr>
            <a:r>
              <a:rPr lang="th-TH" sz="2800" b="1" dirty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(ความครอบคลุม,คุณภาพและประสิทธิภาพ)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71563" y="5976938"/>
            <a:ext cx="6858000" cy="523875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>
            <a:spAutoFit/>
          </a:bodyPr>
          <a:lstStyle/>
          <a:p>
            <a:pPr marL="1045210" lvl="2" indent="-514350" algn="ctr" fontAlgn="auto">
              <a:spcAft>
                <a:spcPts val="0"/>
              </a:spcAft>
              <a:buClr>
                <a:schemeClr val="tx1"/>
              </a:buClr>
              <a:buFont typeface="Wingdings 2"/>
              <a:buNone/>
              <a:defRPr/>
            </a:pPr>
            <a:r>
              <a:rPr lang="th-TH" sz="2800" b="1" dirty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ระบบสนับสนุนก่อให้เกิดความสำเร็จ / 8 ตัวชี้วัด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00125" y="2854325"/>
            <a:ext cx="6834188" cy="954088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>
            <a:spAutoFit/>
          </a:bodyPr>
          <a:lstStyle/>
          <a:p>
            <a:pPr marL="1045210" lvl="2" indent="-514350" algn="ctr" fontAlgn="auto">
              <a:spcAft>
                <a:spcPts val="0"/>
              </a:spcAft>
              <a:buClr>
                <a:schemeClr val="tx1"/>
              </a:buClr>
              <a:defRPr/>
            </a:pPr>
            <a:r>
              <a:rPr lang="th-TH" sz="2800" b="1" dirty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การกำหนดยุทธศาสตร์</a:t>
            </a:r>
            <a:r>
              <a:rPr lang="en-US" sz="2800" b="1" dirty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/</a:t>
            </a:r>
            <a:r>
              <a:rPr lang="th-TH" sz="2800" b="1" dirty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มาตรการ</a:t>
            </a:r>
          </a:p>
          <a:p>
            <a:pPr marL="1045210" lvl="2" indent="-514350" algn="ctr" fontAlgn="auto">
              <a:spcAft>
                <a:spcPts val="0"/>
              </a:spcAft>
              <a:buClr>
                <a:schemeClr val="tx1"/>
              </a:buClr>
              <a:buFont typeface="Wingdings 2"/>
              <a:buNone/>
              <a:defRPr/>
            </a:pPr>
            <a:r>
              <a:rPr lang="th-TH" sz="2800" b="1" dirty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ตามกลุ่มวัย </a:t>
            </a:r>
            <a:r>
              <a:rPr lang="en-US" sz="2800" b="1" dirty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5 </a:t>
            </a:r>
            <a:r>
              <a:rPr lang="th-TH" sz="2800" b="1" dirty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กลุ่ม /10 ตัวชี้วัด</a:t>
            </a:r>
          </a:p>
        </p:txBody>
      </p:sp>
      <p:sp>
        <p:nvSpPr>
          <p:cNvPr id="11" name="ลูกศรขึ้น 10"/>
          <p:cNvSpPr/>
          <p:nvPr/>
        </p:nvSpPr>
        <p:spPr>
          <a:xfrm>
            <a:off x="4071938" y="3851275"/>
            <a:ext cx="484187" cy="434975"/>
          </a:xfrm>
          <a:prstGeom prst="upArrow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 dirty="0"/>
          </a:p>
        </p:txBody>
      </p:sp>
      <p:sp>
        <p:nvSpPr>
          <p:cNvPr id="12" name="ลูกศรขึ้น 11"/>
          <p:cNvSpPr/>
          <p:nvPr/>
        </p:nvSpPr>
        <p:spPr>
          <a:xfrm>
            <a:off x="4071938" y="5438775"/>
            <a:ext cx="485775" cy="490538"/>
          </a:xfrm>
          <a:prstGeom prst="upArrow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sp>
        <p:nvSpPr>
          <p:cNvPr id="15" name="ลูกศรขึ้น 14"/>
          <p:cNvSpPr/>
          <p:nvPr/>
        </p:nvSpPr>
        <p:spPr>
          <a:xfrm>
            <a:off x="4052888" y="2330450"/>
            <a:ext cx="484187" cy="384175"/>
          </a:xfrm>
          <a:prstGeom prst="upArrow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 dirty="0"/>
          </a:p>
        </p:txBody>
      </p:sp>
      <p:sp>
        <p:nvSpPr>
          <p:cNvPr id="10" name="ชื่อเรื่อง 1"/>
          <p:cNvSpPr txBox="1">
            <a:spLocks/>
          </p:cNvSpPr>
          <p:nvPr/>
        </p:nvSpPr>
        <p:spPr>
          <a:xfrm>
            <a:off x="214282" y="142852"/>
            <a:ext cx="8786874" cy="809188"/>
          </a:xfrm>
          <a:prstGeom prst="rect">
            <a:avLst/>
          </a:prstGeom>
          <a:solidFill>
            <a:schemeClr val="tx1">
              <a:lumMod val="85000"/>
            </a:schemeClr>
          </a:solidFill>
        </p:spPr>
        <p:txBody>
          <a:bodyPr lIns="45720" tIns="0" rIns="45720" bIns="0" anchor="b">
            <a:normAutofit/>
          </a:bodyPr>
          <a:lstStyle/>
          <a:p>
            <a:pPr algn="ctr">
              <a:defRPr/>
            </a:pPr>
            <a:r>
              <a:rPr lang="en-US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PSK" pitchFamily="34" charset="-34"/>
                <a:ea typeface="Tahoma" pitchFamily="34" charset="0"/>
                <a:cs typeface="TH SarabunPSK" pitchFamily="34" charset="-34"/>
              </a:rPr>
              <a:t> </a:t>
            </a:r>
            <a:r>
              <a:rPr lang="th-TH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การกำหนดตัวชี้วัดและมาตรการการดำเนินงาน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ผังKPIs 57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25" y="620688"/>
            <a:ext cx="9109075" cy="6143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8195" name="TextBox 3"/>
          <p:cNvSpPr txBox="1">
            <a:spLocks noChangeArrowheads="1"/>
          </p:cNvSpPr>
          <p:nvPr/>
        </p:nvSpPr>
        <p:spPr bwMode="auto">
          <a:xfrm>
            <a:off x="0" y="41275"/>
            <a:ext cx="91440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h-TH" altLang="th-TH" sz="4400" b="1">
                <a:solidFill>
                  <a:srgbClr val="FFC000"/>
                </a:solidFill>
                <a:latin typeface="Browallia New" pitchFamily="34" charset="-34"/>
                <a:cs typeface="Browallia New" pitchFamily="34" charset="-34"/>
              </a:rPr>
              <a:t>เป้าหมาย ตัวชี้วัด ปี 2557</a:t>
            </a:r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107950" y="1557338"/>
            <a:ext cx="1727200" cy="52498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6589713" y="1484313"/>
            <a:ext cx="2519362" cy="5322887"/>
          </a:xfrm>
          <a:prstGeom prst="rect">
            <a:avLst/>
          </a:prstGeom>
          <a:noFill/>
          <a:ln w="76200">
            <a:solidFill>
              <a:srgbClr val="11BF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sp>
        <p:nvSpPr>
          <p:cNvPr id="8198" name="TextBox 4"/>
          <p:cNvSpPr txBox="1">
            <a:spLocks noChangeArrowheads="1"/>
          </p:cNvSpPr>
          <p:nvPr/>
        </p:nvSpPr>
        <p:spPr bwMode="auto">
          <a:xfrm>
            <a:off x="323850" y="2276475"/>
            <a:ext cx="1295400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altLang="th-TH" sz="3200" b="1" dirty="0">
                <a:solidFill>
                  <a:srgbClr val="0000FF"/>
                </a:solidFill>
                <a:latin typeface="TH SarabunIT๙" pitchFamily="34" charset="-34"/>
                <a:cs typeface="TH SarabunIT๙" pitchFamily="34" charset="-34"/>
              </a:rPr>
              <a:t>พัฒนาสุขภาพตามกลุ่มวัย</a:t>
            </a:r>
          </a:p>
        </p:txBody>
      </p:sp>
      <p:sp>
        <p:nvSpPr>
          <p:cNvPr id="8199" name="TextBox 7"/>
          <p:cNvSpPr txBox="1">
            <a:spLocks noChangeArrowheads="1"/>
          </p:cNvSpPr>
          <p:nvPr/>
        </p:nvSpPr>
        <p:spPr bwMode="auto">
          <a:xfrm>
            <a:off x="7092950" y="2428875"/>
            <a:ext cx="1511300" cy="2923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altLang="th-TH" sz="3600" b="1" dirty="0">
                <a:solidFill>
                  <a:srgbClr val="00642D"/>
                </a:solidFill>
                <a:latin typeface="TH SarabunIT๙" pitchFamily="34" charset="-34"/>
                <a:cs typeface="TH SarabunIT๙" pitchFamily="34" charset="-34"/>
              </a:rPr>
              <a:t>พัฒนาระบบบริหารจัดการ</a:t>
            </a:r>
            <a:r>
              <a:rPr lang="th-TH" altLang="th-TH" sz="4000" b="1" dirty="0">
                <a:solidFill>
                  <a:srgbClr val="00642D"/>
                </a:solidFill>
                <a:latin typeface="TH SarabunIT๙" pitchFamily="34" charset="-34"/>
                <a:cs typeface="TH SarabunIT๙" pitchFamily="34" charset="-34"/>
              </a:rPr>
              <a:t>ฯ</a:t>
            </a: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1835150" y="1557338"/>
            <a:ext cx="4681538" cy="52498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sp>
        <p:nvSpPr>
          <p:cNvPr id="8201" name="TextBox 9"/>
          <p:cNvSpPr txBox="1">
            <a:spLocks noChangeArrowheads="1"/>
          </p:cNvSpPr>
          <p:nvPr/>
        </p:nvSpPr>
        <p:spPr bwMode="auto">
          <a:xfrm>
            <a:off x="2987675" y="2428875"/>
            <a:ext cx="2376488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h-TH" altLang="th-TH" sz="3600" b="1" dirty="0">
                <a:solidFill>
                  <a:srgbClr val="9F2605"/>
                </a:solidFill>
                <a:latin typeface="TH SarabunIT๙" pitchFamily="34" charset="-34"/>
                <a:cs typeface="TH SarabunIT๙" pitchFamily="34" charset="-34"/>
              </a:rPr>
              <a:t>พัฒนาและ</a:t>
            </a:r>
            <a:r>
              <a:rPr lang="th-TH" altLang="th-TH" sz="3600" b="1" dirty="0" err="1">
                <a:solidFill>
                  <a:srgbClr val="9F2605"/>
                </a:solidFill>
                <a:latin typeface="TH SarabunIT๙" pitchFamily="34" charset="-34"/>
                <a:cs typeface="TH SarabunIT๙" pitchFamily="34" charset="-34"/>
              </a:rPr>
              <a:t>จัดระบบบรื</a:t>
            </a:r>
            <a:r>
              <a:rPr lang="th-TH" altLang="th-TH" sz="3600" b="1" dirty="0">
                <a:solidFill>
                  <a:srgbClr val="9F2605"/>
                </a:solidFill>
                <a:latin typeface="TH SarabunIT๙" pitchFamily="34" charset="-34"/>
                <a:cs typeface="TH SarabunIT๙" pitchFamily="34" charset="-34"/>
              </a:rPr>
              <a:t>การที่มีคุณภาพ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899592" y="188640"/>
            <a:ext cx="7143750" cy="881063"/>
          </a:xfrm>
          <a:prstGeom prst="rect">
            <a:avLst/>
          </a:prstGeom>
          <a:solidFill>
            <a:schemeClr val="tx1">
              <a:lumMod val="6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th-TH" altLang="th-TH" sz="4800" b="1" dirty="0">
                <a:solidFill>
                  <a:srgbClr val="FF0000"/>
                </a:solidFill>
              </a:rPr>
              <a:t>วัตถุประสงค์</a:t>
            </a:r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1357313"/>
            <a:ext cx="7961313" cy="1143000"/>
          </a:xfrm>
        </p:spPr>
        <p:txBody>
          <a:bodyPr/>
          <a:lstStyle/>
          <a:p>
            <a:pPr algn="l"/>
            <a:r>
              <a:rPr lang="th-TH" altLang="th-TH" sz="3600" b="1" dirty="0" smtClean="0">
                <a:solidFill>
                  <a:schemeClr val="bg1"/>
                </a:solidFill>
              </a:rPr>
              <a:t>1</a:t>
            </a:r>
            <a:r>
              <a:rPr lang="th-TH" altLang="th-TH" sz="3600" b="1" dirty="0" smtClean="0">
                <a:solidFill>
                  <a:schemeClr val="tx1"/>
                </a:solidFill>
              </a:rPr>
              <a:t>.</a:t>
            </a:r>
            <a:r>
              <a:rPr lang="th-TH" altLang="th-TH" sz="3600" dirty="0" smtClean="0">
                <a:solidFill>
                  <a:schemeClr val="tx1"/>
                </a:solidFill>
              </a:rPr>
              <a:t>  ติดตาม ตรวจสอบการบริหารจัดการในเขตบริการสุขภาพ  </a:t>
            </a:r>
            <a:br>
              <a:rPr lang="th-TH" altLang="th-TH" sz="3600" dirty="0" smtClean="0">
                <a:solidFill>
                  <a:schemeClr val="tx1"/>
                </a:solidFill>
              </a:rPr>
            </a:br>
            <a:r>
              <a:rPr lang="th-TH" altLang="th-TH" sz="3600" dirty="0" smtClean="0">
                <a:solidFill>
                  <a:schemeClr val="tx1"/>
                </a:solidFill>
              </a:rPr>
              <a:t>    โดยเฉพาะการบริหารและการจัดบริการ</a:t>
            </a:r>
            <a:br>
              <a:rPr lang="th-TH" altLang="th-TH" sz="3600" dirty="0" smtClean="0">
                <a:solidFill>
                  <a:schemeClr val="tx1"/>
                </a:solidFill>
              </a:rPr>
            </a:br>
            <a:endParaRPr lang="en-US" altLang="th-TH" sz="3600" dirty="0" smtClean="0">
              <a:solidFill>
                <a:schemeClr val="tx1"/>
              </a:solidFill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539750" y="2718048"/>
            <a:ext cx="7961313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>
              <a:defRPr/>
            </a:pPr>
            <a:endParaRPr lang="th-TH" sz="3600" b="1" kern="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  <a:p>
            <a:pPr eaLnBrk="0" hangingPunct="0">
              <a:defRPr/>
            </a:pPr>
            <a:endParaRPr lang="en-US" sz="3600" b="1" kern="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  <a:p>
            <a:pPr eaLnBrk="0" hangingPunct="0">
              <a:defRPr/>
            </a:pPr>
            <a:endParaRPr lang="th-TH" sz="3600" b="1" kern="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  <a:p>
            <a:pPr eaLnBrk="0" hangingPunct="0">
              <a:defRPr/>
            </a:pPr>
            <a:endParaRPr lang="th-TH" sz="3600" b="1" kern="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  <a:p>
            <a:pPr eaLnBrk="0" hangingPunct="0">
              <a:defRPr/>
            </a:pPr>
            <a:endParaRPr lang="th-TH" sz="3600" b="1" kern="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  <a:p>
            <a:pPr eaLnBrk="0" hangingPunct="0">
              <a:defRPr/>
            </a:pPr>
            <a:endParaRPr lang="th-TH" sz="3600" b="1" kern="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  <a:p>
            <a:pPr eaLnBrk="0" hangingPunct="0">
              <a:defRPr/>
            </a:pPr>
            <a:endParaRPr lang="th-TH" sz="3600" b="1" kern="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  <a:p>
            <a:pPr eaLnBrk="0" hangingPunct="0">
              <a:defRPr/>
            </a:pPr>
            <a:endParaRPr lang="th-TH" sz="3600" b="1" kern="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  <a:p>
            <a:pPr eaLnBrk="0" hangingPunct="0">
              <a:defRPr/>
            </a:pPr>
            <a:endParaRPr lang="th-TH" sz="3600" b="1" kern="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  <a:p>
            <a:pPr eaLnBrk="0" hangingPunct="0">
              <a:defRPr/>
            </a:pPr>
            <a:endParaRPr lang="en-US" sz="3600" b="1" kern="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  <a:p>
            <a:pPr eaLnBrk="0" hangingPunct="0">
              <a:defRPr/>
            </a:pPr>
            <a:endParaRPr lang="en-US" sz="3600" b="1" kern="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  <a:p>
            <a:pPr eaLnBrk="0" hangingPunct="0">
              <a:defRPr/>
            </a:pPr>
            <a:r>
              <a:rPr lang="th-TH" sz="36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2</a:t>
            </a:r>
            <a:r>
              <a:rPr lang="th-TH" sz="3600" b="1" kern="0" dirty="0">
                <a:latin typeface="+mj-lt"/>
                <a:ea typeface="+mj-ea"/>
                <a:cs typeface="+mj-cs"/>
              </a:rPr>
              <a:t>. </a:t>
            </a:r>
            <a:r>
              <a:rPr lang="th-TH" sz="3600" dirty="0"/>
              <a:t>วิเคราะห์ วินิจฉัย ปัญหา อุปสรรคและข้อจำกัดในการ  </a:t>
            </a:r>
          </a:p>
          <a:p>
            <a:pPr eaLnBrk="0" hangingPunct="0">
              <a:defRPr/>
            </a:pPr>
            <a:r>
              <a:rPr lang="th-TH" sz="3600" dirty="0"/>
              <a:t>    ดำเนินงานของ </a:t>
            </a:r>
            <a:r>
              <a:rPr lang="en-US" sz="3200" dirty="0">
                <a:latin typeface="Arial" pitchFamily="34" charset="0"/>
                <a:cs typeface="Arial" pitchFamily="34" charset="0"/>
              </a:rPr>
              <a:t>COO</a:t>
            </a:r>
            <a:r>
              <a:rPr lang="en-US" sz="3600" dirty="0"/>
              <a:t> </a:t>
            </a:r>
            <a:r>
              <a:rPr lang="th-TH" sz="3600" dirty="0"/>
              <a:t>และผู้เกี่ยวข้อง</a:t>
            </a:r>
            <a:endParaRPr lang="en-US" sz="3600" kern="0" dirty="0">
              <a:latin typeface="+mj-lt"/>
              <a:ea typeface="+mj-ea"/>
              <a:cs typeface="+mj-cs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539750" y="3942755"/>
            <a:ext cx="7961313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>
              <a:defRPr/>
            </a:pPr>
            <a:endParaRPr lang="en-US" sz="3600" b="1" kern="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  <a:p>
            <a:pPr eaLnBrk="0" hangingPunct="0">
              <a:defRPr/>
            </a:pPr>
            <a:endParaRPr lang="en-US" sz="3600" b="1" kern="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  <a:p>
            <a:pPr eaLnBrk="0" hangingPunct="0">
              <a:defRPr/>
            </a:pPr>
            <a:endParaRPr lang="en-US" sz="3600" b="1" kern="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  <a:p>
            <a:pPr eaLnBrk="0" hangingPunct="0">
              <a:defRPr/>
            </a:pPr>
            <a:r>
              <a:rPr lang="th-TH" sz="3600" b="1" kern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3.</a:t>
            </a:r>
            <a:r>
              <a:rPr lang="th-TH" sz="3600" b="1" kern="0" dirty="0" smtClean="0">
                <a:latin typeface="+mj-lt"/>
                <a:ea typeface="+mj-ea"/>
                <a:cs typeface="+mj-cs"/>
              </a:rPr>
              <a:t>.</a:t>
            </a:r>
            <a:r>
              <a:rPr lang="th-TH" sz="3600" dirty="0" smtClean="0"/>
              <a:t>จัดทำ</a:t>
            </a:r>
            <a:r>
              <a:rPr lang="th-TH" sz="3600" dirty="0"/>
              <a:t>ข้อเสนอ ทางเลือกในการดำเนินงาน การบริหารจัดการที่</a:t>
            </a:r>
          </a:p>
          <a:p>
            <a:pPr eaLnBrk="0" hangingPunct="0">
              <a:defRPr/>
            </a:pPr>
            <a:r>
              <a:rPr lang="th-TH" sz="3600" dirty="0"/>
              <a:t>    เหมาะสม</a:t>
            </a:r>
            <a:r>
              <a:rPr lang="th-TH" sz="3600" b="1" kern="0" dirty="0">
                <a:latin typeface="+mj-lt"/>
                <a:ea typeface="+mj-ea"/>
                <a:cs typeface="+mj-cs"/>
              </a:rPr>
              <a:t> </a:t>
            </a:r>
            <a:endParaRPr lang="en-US" sz="3600" kern="0" dirty="0"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1500188" y="285750"/>
            <a:ext cx="6072187" cy="881063"/>
          </a:xfrm>
          <a:prstGeom prst="rect">
            <a:avLst/>
          </a:prstGeom>
          <a:solidFill>
            <a:schemeClr val="tx1">
              <a:lumMod val="6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th-TH" altLang="th-TH"/>
          </a:p>
        </p:txBody>
      </p:sp>
      <p:sp>
        <p:nvSpPr>
          <p:cNvPr id="11267" name="Rectangle 5"/>
          <p:cNvSpPr>
            <a:spLocks noChangeArrowheads="1"/>
          </p:cNvSpPr>
          <p:nvPr/>
        </p:nvSpPr>
        <p:spPr bwMode="auto">
          <a:xfrm>
            <a:off x="755650" y="260350"/>
            <a:ext cx="7489825" cy="88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th-TH" altLang="th-TH" sz="4800" b="1" dirty="0">
                <a:solidFill>
                  <a:srgbClr val="FF0000"/>
                </a:solidFill>
              </a:rPr>
              <a:t>ทีมผู้นิเทศ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1254125" y="1500188"/>
            <a:ext cx="6389688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>
              <a:defRPr/>
            </a:pPr>
            <a:endParaRPr lang="en-US" sz="3600" dirty="0">
              <a:solidFill>
                <a:srgbClr val="FFFF00"/>
              </a:solidFill>
              <a:cs typeface="+mj-cs"/>
            </a:endParaRPr>
          </a:p>
          <a:p>
            <a:pPr>
              <a:defRPr/>
            </a:pPr>
            <a:endParaRPr lang="en-US" sz="3600" dirty="0">
              <a:solidFill>
                <a:srgbClr val="FFFF00"/>
              </a:solidFill>
              <a:cs typeface="+mj-cs"/>
            </a:endParaRPr>
          </a:p>
          <a:p>
            <a:pPr>
              <a:defRPr/>
            </a:pPr>
            <a:endParaRPr lang="en-US" sz="3600" dirty="0">
              <a:solidFill>
                <a:srgbClr val="FFFF00"/>
              </a:solidFill>
              <a:cs typeface="+mj-cs"/>
            </a:endParaRPr>
          </a:p>
          <a:p>
            <a:pPr>
              <a:defRPr/>
            </a:pPr>
            <a:endParaRPr lang="en-US" sz="3600" dirty="0">
              <a:solidFill>
                <a:srgbClr val="FFFF00"/>
              </a:solidFill>
              <a:cs typeface="+mj-cs"/>
            </a:endParaRPr>
          </a:p>
          <a:p>
            <a:pPr>
              <a:defRPr/>
            </a:pPr>
            <a:r>
              <a:rPr lang="en-US" sz="3600" b="1" kern="0" dirty="0">
                <a:solidFill>
                  <a:srgbClr val="FFFF00"/>
                </a:solidFill>
                <a:latin typeface="Angsana New" pitchFamily="18" charset="-34"/>
                <a:ea typeface="SimSun" pitchFamily="2" charset="-122"/>
              </a:rPr>
              <a:t>1</a:t>
            </a:r>
            <a:r>
              <a:rPr lang="en-US" sz="3600" b="1" kern="0" dirty="0">
                <a:solidFill>
                  <a:srgbClr val="FFFF00"/>
                </a:solidFill>
                <a:latin typeface="+mj-lt"/>
                <a:ea typeface="SimSun" pitchFamily="2" charset="-122"/>
                <a:cs typeface="+mj-cs"/>
              </a:rPr>
              <a:t>.</a:t>
            </a:r>
            <a:r>
              <a:rPr lang="th-TH" sz="3600" dirty="0">
                <a:solidFill>
                  <a:srgbClr val="FFFF00"/>
                </a:solidFill>
              </a:rPr>
              <a:t> สาธารณสุข</a:t>
            </a:r>
            <a:r>
              <a:rPr lang="th-TH" sz="3600" dirty="0" err="1">
                <a:solidFill>
                  <a:srgbClr val="FFFF00"/>
                </a:solidFill>
              </a:rPr>
              <a:t>นิเทศก์</a:t>
            </a:r>
            <a:r>
              <a:rPr lang="th-TH" sz="3600" dirty="0">
                <a:solidFill>
                  <a:srgbClr val="FFFF00"/>
                </a:solidFill>
              </a:rPr>
              <a:t>   หัวหน้าทีม</a:t>
            </a:r>
            <a:r>
              <a:rPr lang="en-US" sz="3600" b="1" kern="0" dirty="0">
                <a:solidFill>
                  <a:srgbClr val="FFFF00"/>
                </a:solidFill>
                <a:latin typeface="+mj-lt"/>
                <a:ea typeface="SimSun" pitchFamily="2" charset="-122"/>
                <a:cs typeface="+mj-cs"/>
              </a:rPr>
              <a:t> </a:t>
            </a:r>
            <a:endParaRPr lang="th-TH" sz="3600" b="1" kern="0" dirty="0">
              <a:solidFill>
                <a:srgbClr val="FFFF00"/>
              </a:solidFill>
              <a:latin typeface="+mj-lt"/>
              <a:ea typeface="SimSun" pitchFamily="2" charset="-122"/>
              <a:cs typeface="+mj-cs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1285875" y="2071688"/>
            <a:ext cx="7604125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defRPr/>
            </a:pPr>
            <a:r>
              <a:rPr lang="th-TH" sz="3200" b="1" kern="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2.  </a:t>
            </a:r>
            <a:r>
              <a:rPr lang="th-TH" sz="3200" dirty="0">
                <a:solidFill>
                  <a:srgbClr val="FFFF00"/>
                </a:solidFill>
              </a:rPr>
              <a:t>ผู้แทนจากกรม และสำนัก กลุ่มงานต่างๆใน </a:t>
            </a:r>
            <a:r>
              <a:rPr lang="th-TH" sz="3200" dirty="0" err="1">
                <a:solidFill>
                  <a:srgbClr val="FFFF00"/>
                </a:solidFill>
              </a:rPr>
              <a:t>สป.</a:t>
            </a:r>
            <a:endParaRPr lang="th-TH" sz="3200" kern="0" dirty="0">
              <a:solidFill>
                <a:srgbClr val="FFFF00"/>
              </a:solidFill>
              <a:latin typeface="+mj-lt"/>
              <a:ea typeface="SimSun" pitchFamily="2" charset="-122"/>
              <a:cs typeface="+mj-cs"/>
            </a:endParaRP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1325563" y="2643188"/>
            <a:ext cx="7246937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defRPr/>
            </a:pPr>
            <a:r>
              <a:rPr lang="th-TH" sz="3200" b="1" kern="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3. </a:t>
            </a:r>
            <a:r>
              <a:rPr lang="th-TH" sz="3200" dirty="0">
                <a:solidFill>
                  <a:srgbClr val="FFFF00"/>
                </a:solidFill>
              </a:rPr>
              <a:t>นักวิชาการที่เป็นผู้นิเทศของจังหวัดและได้รับมอบหมายให้เป็น</a:t>
            </a:r>
          </a:p>
          <a:p>
            <a:pPr>
              <a:defRPr/>
            </a:pPr>
            <a:r>
              <a:rPr lang="th-TH" sz="3200" dirty="0">
                <a:solidFill>
                  <a:srgbClr val="FFFF00"/>
                </a:solidFill>
              </a:rPr>
              <a:t>     ผู้นิเทศของเขตบริการสุขภาพ</a:t>
            </a:r>
            <a:endParaRPr lang="th-TH" sz="3200" kern="0" dirty="0">
              <a:solidFill>
                <a:srgbClr val="FFFF00"/>
              </a:solidFill>
              <a:latin typeface="+mj-lt"/>
              <a:ea typeface="SimSun" pitchFamily="2" charset="-122"/>
              <a:cs typeface="+mj-cs"/>
            </a:endParaRP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1325563" y="3571875"/>
            <a:ext cx="76041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defRPr/>
            </a:pPr>
            <a:r>
              <a:rPr lang="th-TH" sz="3200" b="1" kern="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4. </a:t>
            </a:r>
            <a:r>
              <a:rPr lang="th-TH" sz="3200" dirty="0">
                <a:solidFill>
                  <a:srgbClr val="FFFF00"/>
                </a:solidFill>
              </a:rPr>
              <a:t>นักวิชาการในสำนักตรวจและประเมินผลที่รับผิดชอบเขตบริการ</a:t>
            </a:r>
          </a:p>
          <a:p>
            <a:pPr>
              <a:defRPr/>
            </a:pPr>
            <a:r>
              <a:rPr lang="th-TH" sz="3200" dirty="0">
                <a:solidFill>
                  <a:srgbClr val="FFFF00"/>
                </a:solidFill>
              </a:rPr>
              <a:t>    สุขภาพ</a:t>
            </a:r>
            <a:endParaRPr lang="th-TH" sz="3200" kern="0" dirty="0">
              <a:solidFill>
                <a:srgbClr val="FFFF00"/>
              </a:solidFill>
              <a:latin typeface="+mj-lt"/>
              <a:ea typeface="SimSun" pitchFamily="2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571500" y="333375"/>
            <a:ext cx="6888163" cy="881063"/>
          </a:xfrm>
          <a:prstGeom prst="rect">
            <a:avLst/>
          </a:prstGeom>
          <a:solidFill>
            <a:schemeClr val="tx1">
              <a:lumMod val="6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h-TH" altLang="th-TH" sz="4800" b="1" dirty="0">
                <a:solidFill>
                  <a:srgbClr val="FF0000"/>
                </a:solidFill>
              </a:rPr>
              <a:t>ขอบข่ายและประเด็นการกำกับ ติดตาม</a:t>
            </a:r>
          </a:p>
        </p:txBody>
      </p:sp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1285875"/>
            <a:ext cx="8175625" cy="785813"/>
          </a:xfrm>
        </p:spPr>
        <p:txBody>
          <a:bodyPr/>
          <a:lstStyle/>
          <a:p>
            <a:pPr algn="l" eaLnBrk="1" hangingPunct="1"/>
            <a:r>
              <a:rPr lang="th-TH" altLang="th-TH" sz="3200" b="1" dirty="0" smtClean="0">
                <a:solidFill>
                  <a:schemeClr val="tx1"/>
                </a:solidFill>
              </a:rPr>
              <a:t>1.</a:t>
            </a:r>
            <a:r>
              <a:rPr lang="th-TH" altLang="th-TH" sz="3200" b="1" dirty="0" smtClean="0">
                <a:solidFill>
                  <a:schemeClr val="bg1"/>
                </a:solidFill>
              </a:rPr>
              <a:t> </a:t>
            </a:r>
            <a:r>
              <a:rPr lang="th-TH" altLang="th-TH" sz="3200" b="1" dirty="0" smtClean="0">
                <a:solidFill>
                  <a:schemeClr val="tx1"/>
                </a:solidFill>
              </a:rPr>
              <a:t>ด้านการวางแผนและพัฒนาระบบข้อมูล (งาน)</a:t>
            </a:r>
            <a:endParaRPr lang="th-TH" altLang="th-TH" sz="3200" dirty="0" smtClean="0">
              <a:solidFill>
                <a:schemeClr val="tx1"/>
              </a:solidFill>
              <a:ea typeface="SimSun" pitchFamily="2" charset="-122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571500" y="1714500"/>
            <a:ext cx="8104188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defRPr/>
            </a:pPr>
            <a:r>
              <a:rPr lang="th-TH" sz="3200" b="1" kern="0" dirty="0">
                <a:solidFill>
                  <a:srgbClr val="FF99FF"/>
                </a:solidFill>
                <a:latin typeface="+mj-lt"/>
                <a:ea typeface="+mj-ea"/>
                <a:cs typeface="+mj-cs"/>
              </a:rPr>
              <a:t>2. </a:t>
            </a:r>
            <a:r>
              <a:rPr lang="th-TH" sz="3200" b="1" dirty="0">
                <a:solidFill>
                  <a:srgbClr val="FF99FF"/>
                </a:solidFill>
              </a:rPr>
              <a:t>ด้านการบริหารทรัพยากรบุคคล (คน)</a:t>
            </a:r>
            <a:endParaRPr lang="th-TH" sz="3200" b="1" kern="0" dirty="0">
              <a:solidFill>
                <a:srgbClr val="FF99FF"/>
              </a:solidFill>
              <a:latin typeface="+mj-lt"/>
              <a:ea typeface="SimSun" pitchFamily="2" charset="-122"/>
              <a:cs typeface="+mj-cs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571500" y="2357438"/>
            <a:ext cx="8104188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defRPr/>
            </a:pPr>
            <a:r>
              <a:rPr lang="th-TH" sz="3200" b="1" kern="0" dirty="0">
                <a:solidFill>
                  <a:srgbClr val="00FFFF"/>
                </a:solidFill>
                <a:latin typeface="+mj-lt"/>
                <a:ea typeface="+mj-ea"/>
                <a:cs typeface="+mj-cs"/>
              </a:rPr>
              <a:t>3. </a:t>
            </a:r>
            <a:r>
              <a:rPr lang="th-TH" sz="3200" b="1" dirty="0">
                <a:solidFill>
                  <a:srgbClr val="00FFFF"/>
                </a:solidFill>
                <a:cs typeface="+mj-cs"/>
              </a:rPr>
              <a:t>ด้านการบริหารงบประมาณ การเงินและการคลัง (เงิน)</a:t>
            </a:r>
            <a:endParaRPr lang="th-TH" sz="3200" b="1" kern="0" dirty="0">
              <a:solidFill>
                <a:srgbClr val="00FFFF"/>
              </a:solidFill>
              <a:latin typeface="+mj-lt"/>
              <a:ea typeface="SimSun" pitchFamily="2" charset="-122"/>
              <a:cs typeface="+mj-cs"/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611188" y="3143250"/>
            <a:ext cx="8104187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defRPr/>
            </a:pPr>
            <a:r>
              <a:rPr lang="th-TH" sz="3200" b="1" kern="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4. </a:t>
            </a:r>
            <a:r>
              <a:rPr lang="th-TH" sz="3200" b="1" dirty="0">
                <a:solidFill>
                  <a:srgbClr val="FFFF00"/>
                </a:solidFill>
              </a:rPr>
              <a:t>ด้านการบริหารยาและเวชภัณฑ์ที่ไม่ใช่ยา (ของ)</a:t>
            </a:r>
            <a:endParaRPr lang="th-TH" sz="3200" b="1" kern="0" dirty="0">
              <a:solidFill>
                <a:schemeClr val="bg1"/>
              </a:solidFill>
              <a:latin typeface="+mj-lt"/>
              <a:ea typeface="SimSun" pitchFamily="2" charset="-122"/>
              <a:cs typeface="+mj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8625" y="3857625"/>
            <a:ext cx="342900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32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Andalus" pitchFamily="18" charset="-78"/>
                <a:cs typeface="+mj-cs"/>
              </a:rPr>
              <a:t> </a:t>
            </a:r>
            <a:r>
              <a:rPr lang="th-TH" sz="3200" b="1" dirty="0">
                <a:solidFill>
                  <a:schemeClr val="tx2">
                    <a:lumMod val="20000"/>
                    <a:lumOff val="80000"/>
                  </a:schemeClr>
                </a:solidFill>
                <a:latin typeface="Andalus" pitchFamily="18" charset="-78"/>
                <a:cs typeface="+mj-cs"/>
              </a:rPr>
              <a:t> 5. </a:t>
            </a:r>
            <a:r>
              <a:rPr lang="th-TH" sz="3200" b="1" dirty="0">
                <a:solidFill>
                  <a:schemeClr val="tx2">
                    <a:lumMod val="20000"/>
                    <a:lumOff val="80000"/>
                  </a:schemeClr>
                </a:solidFill>
                <a:cs typeface="+mj-cs"/>
              </a:rPr>
              <a:t>ด้านการตรวจสอบภายใน </a:t>
            </a:r>
          </a:p>
        </p:txBody>
      </p:sp>
      <p:sp>
        <p:nvSpPr>
          <p:cNvPr id="14344" name="TextBox 9"/>
          <p:cNvSpPr txBox="1">
            <a:spLocks noChangeArrowheads="1"/>
          </p:cNvSpPr>
          <p:nvPr/>
        </p:nvSpPr>
        <p:spPr bwMode="auto">
          <a:xfrm>
            <a:off x="571500" y="4429125"/>
            <a:ext cx="6643688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altLang="th-TH" sz="3200" b="1" dirty="0">
                <a:solidFill>
                  <a:srgbClr val="00FF00"/>
                </a:solidFill>
              </a:rPr>
              <a:t>6. การจัดการเรื่องราวร้องทุกข์ </a:t>
            </a:r>
            <a:r>
              <a:rPr lang="th-TH" altLang="th-TH" sz="3200" b="1" dirty="0" err="1">
                <a:solidFill>
                  <a:srgbClr val="00FF00"/>
                </a:solidFill>
              </a:rPr>
              <a:t>ดดี</a:t>
            </a:r>
            <a:r>
              <a:rPr lang="th-TH" altLang="th-TH" sz="3200" b="1" dirty="0">
                <a:solidFill>
                  <a:srgbClr val="00FF00"/>
                </a:solidFill>
              </a:rPr>
              <a:t>ทางการแพทย์และการ</a:t>
            </a:r>
          </a:p>
          <a:p>
            <a:r>
              <a:rPr lang="th-TH" altLang="th-TH" sz="3200" b="1" dirty="0">
                <a:solidFill>
                  <a:srgbClr val="00FF00"/>
                </a:solidFill>
              </a:rPr>
              <a:t>   ร้องเรียนเรื่องบริการ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00063" y="5572125"/>
            <a:ext cx="48577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th-TH" sz="3200" b="1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 </a:t>
            </a:r>
            <a:r>
              <a:rPr lang="en-US" sz="32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Angsana New" pitchFamily="18" charset="-34"/>
              </a:rPr>
              <a:t>7.</a:t>
            </a:r>
            <a:r>
              <a:rPr lang="th-TH" sz="32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Angsana New" pitchFamily="18" charset="-34"/>
              </a:rPr>
              <a:t> </a:t>
            </a:r>
            <a:r>
              <a:rPr lang="th-TH" sz="3200" b="1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การสื่อสารและประชาสัมพันธ์ภายใน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1500188" y="285750"/>
            <a:ext cx="6072187" cy="881063"/>
          </a:xfrm>
          <a:prstGeom prst="rect">
            <a:avLst/>
          </a:prstGeom>
          <a:gradFill rotWithShape="1">
            <a:gsLst>
              <a:gs pos="0">
                <a:srgbClr val="9898B4"/>
              </a:gs>
              <a:gs pos="50000">
                <a:srgbClr val="C2C2D0"/>
              </a:gs>
              <a:gs pos="100000">
                <a:srgbClr val="E1E1E8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th-TH" altLang="th-TH"/>
          </a:p>
        </p:txBody>
      </p:sp>
      <p:sp>
        <p:nvSpPr>
          <p:cNvPr id="15363" name="Rectangle 5"/>
          <p:cNvSpPr>
            <a:spLocks noChangeArrowheads="1"/>
          </p:cNvSpPr>
          <p:nvPr/>
        </p:nvSpPr>
        <p:spPr bwMode="auto">
          <a:xfrm>
            <a:off x="755650" y="260350"/>
            <a:ext cx="7489825" cy="88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th-TH" altLang="th-TH" sz="4800" b="1" dirty="0">
                <a:solidFill>
                  <a:srgbClr val="FF0000"/>
                </a:solidFill>
              </a:rPr>
              <a:t>ประเด็นการติดตามประเมิน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1254125" y="1214438"/>
            <a:ext cx="7175500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>
              <a:defRPr/>
            </a:pPr>
            <a:endParaRPr lang="en-US" sz="3200" dirty="0">
              <a:solidFill>
                <a:srgbClr val="FFFF00"/>
              </a:solidFill>
              <a:cs typeface="+mj-cs"/>
            </a:endParaRPr>
          </a:p>
          <a:p>
            <a:pPr>
              <a:defRPr/>
            </a:pPr>
            <a:endParaRPr lang="en-US" sz="3200" dirty="0">
              <a:solidFill>
                <a:srgbClr val="FFFF00"/>
              </a:solidFill>
              <a:cs typeface="+mj-cs"/>
            </a:endParaRPr>
          </a:p>
          <a:p>
            <a:pPr>
              <a:defRPr/>
            </a:pPr>
            <a:endParaRPr lang="en-US" sz="3200" dirty="0">
              <a:solidFill>
                <a:srgbClr val="FFFF00"/>
              </a:solidFill>
              <a:cs typeface="+mj-cs"/>
            </a:endParaRPr>
          </a:p>
          <a:p>
            <a:pPr>
              <a:defRPr/>
            </a:pPr>
            <a:endParaRPr lang="en-US" sz="3200" dirty="0">
              <a:solidFill>
                <a:srgbClr val="FFFF00"/>
              </a:solidFill>
              <a:cs typeface="+mj-cs"/>
            </a:endParaRPr>
          </a:p>
          <a:p>
            <a:pPr>
              <a:defRPr/>
            </a:pPr>
            <a:r>
              <a:rPr lang="th-TH" sz="3200" dirty="0">
                <a:solidFill>
                  <a:srgbClr val="FFFF00"/>
                </a:solidFill>
              </a:rPr>
              <a:t>การวางแผน </a:t>
            </a:r>
            <a:r>
              <a:rPr lang="en-US" sz="3200" dirty="0">
                <a:solidFill>
                  <a:srgbClr val="FFFF00"/>
                </a:solidFill>
              </a:rPr>
              <a:t>: </a:t>
            </a:r>
            <a:r>
              <a:rPr lang="th-TH" sz="3200" dirty="0">
                <a:solidFill>
                  <a:srgbClr val="FFFF00"/>
                </a:solidFill>
              </a:rPr>
              <a:t>ติดตาม ประเมินการมีและการจัดทำแผนกลยุทธ์หรือแผนสุขภาพเขต</a:t>
            </a:r>
            <a:endParaRPr lang="th-TH" sz="3200" b="1" kern="0" dirty="0">
              <a:solidFill>
                <a:srgbClr val="FFFF00"/>
              </a:solidFill>
              <a:latin typeface="+mj-lt"/>
              <a:ea typeface="SimSun" pitchFamily="2" charset="-122"/>
              <a:cs typeface="+mj-cs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1285875" y="2143125"/>
            <a:ext cx="7604125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defRPr/>
            </a:pPr>
            <a:r>
              <a:rPr lang="th-TH" sz="2800" kern="0" dirty="0">
                <a:latin typeface="+mj-lt"/>
                <a:ea typeface="+mj-ea"/>
                <a:cs typeface="+mj-cs"/>
              </a:rPr>
              <a:t>- การวิเคราะห์สถานการณ์ กำหนดปัญหา </a:t>
            </a:r>
            <a:r>
              <a:rPr lang="en-US" sz="2400" kern="0" dirty="0">
                <a:latin typeface="+mj-lt"/>
                <a:ea typeface="+mj-ea"/>
                <a:cs typeface="+mj-cs"/>
              </a:rPr>
              <a:t>KPI</a:t>
            </a:r>
            <a:r>
              <a:rPr lang="th-TH" sz="2800" kern="0" dirty="0">
                <a:latin typeface="+mj-lt"/>
                <a:ea typeface="+mj-ea"/>
                <a:cs typeface="+mj-cs"/>
              </a:rPr>
              <a:t> และเป้าหมาย</a:t>
            </a:r>
            <a:r>
              <a:rPr lang="th-TH" sz="2800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ของเขต</a:t>
            </a:r>
            <a:endParaRPr lang="th-TH" sz="2800" kern="0" dirty="0">
              <a:solidFill>
                <a:schemeClr val="bg1"/>
              </a:solidFill>
              <a:latin typeface="+mj-lt"/>
              <a:ea typeface="SimSun" pitchFamily="2" charset="-122"/>
              <a:cs typeface="+mj-cs"/>
            </a:endParaRP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1285875" y="2714625"/>
            <a:ext cx="7246938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defRPr/>
            </a:pPr>
            <a:r>
              <a:rPr lang="th-TH" sz="2800" b="1" kern="0" dirty="0">
                <a:latin typeface="+mj-lt"/>
                <a:ea typeface="+mj-ea"/>
                <a:cs typeface="+mj-cs"/>
              </a:rPr>
              <a:t>- </a:t>
            </a:r>
            <a:r>
              <a:rPr lang="th-TH" sz="2800" dirty="0"/>
              <a:t>แหล่งหรือระบบข้อมูลของเขตฯที่ใช้วิเคราะห์ปัญหา วัดเทียบค่าเป้าหมาย</a:t>
            </a:r>
          </a:p>
          <a:p>
            <a:pPr>
              <a:defRPr/>
            </a:pPr>
            <a:r>
              <a:rPr lang="th-TH" sz="2800" dirty="0"/>
              <a:t>   และกำกับติดตามผลการดำเนินงานของเขตและจังหวัด</a:t>
            </a:r>
            <a:endParaRPr lang="th-TH" sz="2800" kern="0" dirty="0">
              <a:latin typeface="+mj-lt"/>
              <a:ea typeface="SimSun" pitchFamily="2" charset="-122"/>
              <a:cs typeface="+mj-cs"/>
            </a:endParaRP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1285875" y="3500438"/>
            <a:ext cx="760412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defRPr/>
            </a:pPr>
            <a:r>
              <a:rPr lang="th-TH" sz="2800" b="1" kern="0" dirty="0">
                <a:latin typeface="+mj-lt"/>
                <a:ea typeface="+mj-ea"/>
                <a:cs typeface="+mj-cs"/>
              </a:rPr>
              <a:t>- </a:t>
            </a:r>
            <a:r>
              <a:rPr lang="th-TH" sz="2800" dirty="0"/>
              <a:t>การกำหนดปัญหาและจัดลำดับความสำคัญ</a:t>
            </a:r>
            <a:endParaRPr lang="th-TH" sz="2800" kern="0" dirty="0">
              <a:latin typeface="+mj-lt"/>
              <a:ea typeface="SimSun" pitchFamily="2" charset="-122"/>
              <a:cs typeface="+mj-cs"/>
            </a:endParaRPr>
          </a:p>
        </p:txBody>
      </p:sp>
      <p:sp>
        <p:nvSpPr>
          <p:cNvPr id="15368" name="Oval 6"/>
          <p:cNvSpPr>
            <a:spLocks noChangeArrowheads="1"/>
          </p:cNvSpPr>
          <p:nvPr/>
        </p:nvSpPr>
        <p:spPr bwMode="auto">
          <a:xfrm>
            <a:off x="857250" y="1428750"/>
            <a:ext cx="288925" cy="288925"/>
          </a:xfrm>
          <a:prstGeom prst="ellipse">
            <a:avLst/>
          </a:prstGeom>
          <a:gradFill rotWithShape="0">
            <a:gsLst>
              <a:gs pos="0">
                <a:srgbClr val="FF6600"/>
              </a:gs>
              <a:gs pos="100000">
                <a:srgbClr val="A40000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th-TH" altLang="th-TH"/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1285875" y="4000500"/>
            <a:ext cx="7604125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defRPr/>
            </a:pPr>
            <a:r>
              <a:rPr lang="th-TH" sz="2800" b="1" kern="0" dirty="0">
                <a:latin typeface="+mj-lt"/>
                <a:ea typeface="+mj-ea"/>
                <a:cs typeface="+mj-cs"/>
              </a:rPr>
              <a:t>- </a:t>
            </a:r>
            <a:r>
              <a:rPr lang="th-TH" sz="2800" dirty="0"/>
              <a:t>การจัดทำแผนสุขภาพของจังหวัดและอำเภอที่สอดคล้องกัน</a:t>
            </a:r>
            <a:endParaRPr lang="th-TH" sz="2800" kern="0" dirty="0">
              <a:latin typeface="+mj-lt"/>
              <a:ea typeface="SimSun" pitchFamily="2" charset="-122"/>
              <a:cs typeface="+mj-cs"/>
            </a:endParaRPr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 bwMode="auto">
          <a:xfrm>
            <a:off x="1285875" y="4286250"/>
            <a:ext cx="7604125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defRPr/>
            </a:pPr>
            <a:r>
              <a:rPr lang="th-TH" sz="2800" b="1" kern="0" dirty="0">
                <a:latin typeface="+mj-lt"/>
                <a:ea typeface="+mj-ea"/>
                <a:cs typeface="+mj-cs"/>
              </a:rPr>
              <a:t>- </a:t>
            </a:r>
            <a:r>
              <a:rPr lang="th-TH" sz="2800" dirty="0"/>
              <a:t>แผนการจัดบริการตามกลุ่มวัย แผนการให้บริการตาม </a:t>
            </a:r>
            <a:r>
              <a:rPr lang="en-US" sz="2400" dirty="0"/>
              <a:t>Service Plan </a:t>
            </a:r>
            <a:endParaRPr lang="th-TH" sz="2400" dirty="0"/>
          </a:p>
          <a:p>
            <a:pPr>
              <a:defRPr/>
            </a:pPr>
            <a:r>
              <a:rPr lang="th-TH" sz="2800" dirty="0"/>
              <a:t>   และแผนการดำเนินงานตามนโยบายสำคัญ</a:t>
            </a:r>
            <a:endParaRPr lang="th-TH" sz="2800" kern="0" dirty="0">
              <a:latin typeface="+mj-lt"/>
              <a:ea typeface="SimSun" pitchFamily="2" charset="-122"/>
              <a:cs typeface="+mj-cs"/>
            </a:endParaRPr>
          </a:p>
        </p:txBody>
      </p:sp>
      <p:sp>
        <p:nvSpPr>
          <p:cNvPr id="14" name="Rectangle 2"/>
          <p:cNvSpPr txBox="1">
            <a:spLocks noChangeArrowheads="1"/>
          </p:cNvSpPr>
          <p:nvPr/>
        </p:nvSpPr>
        <p:spPr bwMode="auto">
          <a:xfrm>
            <a:off x="1285875" y="5143500"/>
            <a:ext cx="7604125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defRPr/>
            </a:pPr>
            <a:r>
              <a:rPr lang="th-TH" sz="2800" b="1" kern="0" dirty="0">
                <a:latin typeface="+mj-lt"/>
                <a:ea typeface="+mj-ea"/>
                <a:cs typeface="+mj-cs"/>
              </a:rPr>
              <a:t>- </a:t>
            </a:r>
            <a:r>
              <a:rPr lang="th-TH" sz="2800" dirty="0"/>
              <a:t>แหล่งและจำนวนงบประมาณที่ใช้ตามแผนทุกระดับ</a:t>
            </a:r>
            <a:endParaRPr lang="th-TH" sz="2800" kern="0" dirty="0">
              <a:latin typeface="+mj-lt"/>
              <a:ea typeface="SimSun" pitchFamily="2" charset="-122"/>
              <a:cs typeface="+mj-cs"/>
            </a:endParaRPr>
          </a:p>
        </p:txBody>
      </p:sp>
      <p:sp>
        <p:nvSpPr>
          <p:cNvPr id="15" name="Rectangle 2"/>
          <p:cNvSpPr txBox="1">
            <a:spLocks noChangeArrowheads="1"/>
          </p:cNvSpPr>
          <p:nvPr/>
        </p:nvSpPr>
        <p:spPr bwMode="auto">
          <a:xfrm>
            <a:off x="1285875" y="5500688"/>
            <a:ext cx="7604125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defRPr/>
            </a:pPr>
            <a:r>
              <a:rPr lang="th-TH" sz="2800" b="1" kern="0" dirty="0">
                <a:latin typeface="+mj-lt"/>
                <a:ea typeface="+mj-ea"/>
                <a:cs typeface="+mj-cs"/>
              </a:rPr>
              <a:t>- </a:t>
            </a:r>
            <a:r>
              <a:rPr lang="th-TH" sz="2800" dirty="0"/>
              <a:t>การถ่ายทอดแผนสุขภาพเขต จังหวัดสู่ระดับปฏิบัติการ</a:t>
            </a:r>
            <a:endParaRPr lang="th-TH" sz="2800" kern="0" dirty="0">
              <a:latin typeface="+mj-lt"/>
              <a:ea typeface="SimSun" pitchFamily="2" charset="-122"/>
              <a:cs typeface="+mj-cs"/>
            </a:endParaRPr>
          </a:p>
        </p:txBody>
      </p:sp>
      <p:sp>
        <p:nvSpPr>
          <p:cNvPr id="16" name="Rectangle 2"/>
          <p:cNvSpPr txBox="1">
            <a:spLocks noChangeArrowheads="1"/>
          </p:cNvSpPr>
          <p:nvPr/>
        </p:nvSpPr>
        <p:spPr bwMode="auto">
          <a:xfrm>
            <a:off x="1285875" y="5786438"/>
            <a:ext cx="7858125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defRPr/>
            </a:pPr>
            <a:r>
              <a:rPr lang="th-TH" sz="2800" b="1" kern="0" dirty="0">
                <a:latin typeface="+mj-lt"/>
                <a:ea typeface="+mj-ea"/>
                <a:cs typeface="+mj-cs"/>
              </a:rPr>
              <a:t>- </a:t>
            </a:r>
            <a:r>
              <a:rPr lang="th-TH" sz="2800" dirty="0"/>
              <a:t>การกำกับ ติดตามผลการดำเนินงานภายในเขต จังหวัด อำเภอ</a:t>
            </a:r>
            <a:endParaRPr lang="th-TH" sz="2800" kern="0" dirty="0">
              <a:latin typeface="+mj-lt"/>
              <a:ea typeface="SimSun" pitchFamily="2" charset="-122"/>
              <a:cs typeface="+mj-cs"/>
            </a:endParaRPr>
          </a:p>
        </p:txBody>
      </p:sp>
      <p:sp>
        <p:nvSpPr>
          <p:cNvPr id="17" name="Rectangle 2"/>
          <p:cNvSpPr txBox="1">
            <a:spLocks noChangeArrowheads="1"/>
          </p:cNvSpPr>
          <p:nvPr/>
        </p:nvSpPr>
        <p:spPr bwMode="auto">
          <a:xfrm>
            <a:off x="1285875" y="6143625"/>
            <a:ext cx="7858125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defRPr/>
            </a:pPr>
            <a:r>
              <a:rPr lang="th-TH" sz="2800" b="1" kern="0" dirty="0">
                <a:latin typeface="+mj-lt"/>
                <a:ea typeface="+mj-ea"/>
                <a:cs typeface="+mj-cs"/>
              </a:rPr>
              <a:t>- </a:t>
            </a:r>
            <a:r>
              <a:rPr lang="th-TH" sz="2800" dirty="0"/>
              <a:t>ระบบข้อมูลที่ครบถ้วน ถูกต้อง และทันเวลา</a:t>
            </a:r>
            <a:endParaRPr lang="th-TH" sz="2800" kern="0" dirty="0">
              <a:latin typeface="+mj-lt"/>
              <a:ea typeface="SimSun" pitchFamily="2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1500188" y="285750"/>
            <a:ext cx="6072187" cy="881063"/>
          </a:xfrm>
          <a:prstGeom prst="rect">
            <a:avLst/>
          </a:prstGeom>
          <a:gradFill rotWithShape="1">
            <a:gsLst>
              <a:gs pos="0">
                <a:srgbClr val="9898B4"/>
              </a:gs>
              <a:gs pos="50000">
                <a:srgbClr val="C2C2D0"/>
              </a:gs>
              <a:gs pos="100000">
                <a:srgbClr val="E1E1E8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th-TH" altLang="th-TH"/>
          </a:p>
        </p:txBody>
      </p:sp>
      <p:sp>
        <p:nvSpPr>
          <p:cNvPr id="16387" name="Rectangle 5"/>
          <p:cNvSpPr>
            <a:spLocks noChangeArrowheads="1"/>
          </p:cNvSpPr>
          <p:nvPr/>
        </p:nvSpPr>
        <p:spPr bwMode="auto">
          <a:xfrm>
            <a:off x="755650" y="260350"/>
            <a:ext cx="7489825" cy="88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th-TH" altLang="th-TH" sz="4800" b="1" dirty="0">
                <a:solidFill>
                  <a:srgbClr val="FF0000"/>
                </a:solidFill>
              </a:rPr>
              <a:t>ประเด็นการติดตามประเมิน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1254125" y="1214438"/>
            <a:ext cx="7175500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>
              <a:defRPr/>
            </a:pPr>
            <a:endParaRPr lang="en-US" sz="3200" dirty="0">
              <a:solidFill>
                <a:srgbClr val="FFFF00"/>
              </a:solidFill>
              <a:cs typeface="+mj-cs"/>
            </a:endParaRPr>
          </a:p>
          <a:p>
            <a:pPr>
              <a:defRPr/>
            </a:pPr>
            <a:endParaRPr lang="en-US" sz="3200" dirty="0">
              <a:solidFill>
                <a:srgbClr val="FFFF00"/>
              </a:solidFill>
              <a:cs typeface="+mj-cs"/>
            </a:endParaRPr>
          </a:p>
          <a:p>
            <a:pPr>
              <a:defRPr/>
            </a:pPr>
            <a:endParaRPr lang="en-US" sz="3200" dirty="0">
              <a:solidFill>
                <a:srgbClr val="FFFF00"/>
              </a:solidFill>
              <a:cs typeface="+mj-cs"/>
            </a:endParaRPr>
          </a:p>
          <a:p>
            <a:pPr>
              <a:defRPr/>
            </a:pPr>
            <a:endParaRPr lang="en-US" sz="3200" dirty="0">
              <a:solidFill>
                <a:srgbClr val="FFFF00"/>
              </a:solidFill>
              <a:cs typeface="+mj-cs"/>
            </a:endParaRPr>
          </a:p>
          <a:p>
            <a:pPr>
              <a:defRPr/>
            </a:pPr>
            <a:r>
              <a:rPr lang="th-TH" sz="3200" dirty="0">
                <a:solidFill>
                  <a:srgbClr val="FFFF00"/>
                </a:solidFill>
              </a:rPr>
              <a:t>การบริหารทรัพยากรบุคคล </a:t>
            </a:r>
            <a:r>
              <a:rPr lang="en-US" sz="3200" dirty="0">
                <a:solidFill>
                  <a:srgbClr val="FFFF00"/>
                </a:solidFill>
              </a:rPr>
              <a:t>: </a:t>
            </a:r>
            <a:r>
              <a:rPr lang="th-TH" sz="3200" dirty="0">
                <a:solidFill>
                  <a:srgbClr val="FFFF00"/>
                </a:solidFill>
              </a:rPr>
              <a:t>ติดตาม ประเมินการบริหารและจัดการทรัพยากรบุคคลของเขตบริการสุขภาพ</a:t>
            </a:r>
            <a:endParaRPr lang="th-TH" sz="3200" b="1" kern="0" dirty="0">
              <a:solidFill>
                <a:srgbClr val="FFFF00"/>
              </a:solidFill>
              <a:latin typeface="+mj-lt"/>
              <a:ea typeface="SimSun" pitchFamily="2" charset="-122"/>
              <a:cs typeface="+mj-cs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1285875" y="2143125"/>
            <a:ext cx="7604125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buFontTx/>
              <a:buChar char="-"/>
              <a:defRPr/>
            </a:pPr>
            <a:r>
              <a:rPr lang="th-TH" sz="2800" dirty="0"/>
              <a:t>ข้อมูลบุคลากรในจังหวัดและเขตใน</a:t>
            </a:r>
            <a:r>
              <a:rPr lang="th-TH" sz="2800" dirty="0" smtClean="0"/>
              <a:t>สังกัด </a:t>
            </a:r>
            <a:r>
              <a:rPr lang="th-TH" sz="2800" dirty="0" err="1" smtClean="0"/>
              <a:t>กสธ.</a:t>
            </a:r>
            <a:r>
              <a:rPr lang="th-TH" sz="2800" dirty="0" smtClean="0"/>
              <a:t> </a:t>
            </a:r>
            <a:r>
              <a:rPr lang="th-TH" sz="2800" dirty="0"/>
              <a:t>หน่วยงานภาครัฐอื่น และ</a:t>
            </a:r>
          </a:p>
          <a:p>
            <a:pPr>
              <a:defRPr/>
            </a:pPr>
            <a:r>
              <a:rPr lang="th-TH" sz="2800" dirty="0">
                <a:solidFill>
                  <a:schemeClr val="bg1"/>
                </a:solidFill>
              </a:rPr>
              <a:t>   </a:t>
            </a:r>
            <a:r>
              <a:rPr lang="th-TH" sz="2800" dirty="0" smtClean="0"/>
              <a:t>ภาคเอกชน</a:t>
            </a:r>
            <a:endParaRPr lang="th-TH" sz="2800" kern="0" dirty="0">
              <a:latin typeface="+mj-lt"/>
              <a:ea typeface="SimSun" pitchFamily="2" charset="-122"/>
              <a:cs typeface="+mj-cs"/>
            </a:endParaRP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1285875" y="2928938"/>
            <a:ext cx="7246938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buFontTx/>
              <a:buChar char="-"/>
              <a:defRPr/>
            </a:pPr>
            <a:r>
              <a:rPr lang="th-TH" sz="2800" dirty="0"/>
              <a:t>การวิเคราะห์และจัดทำกรอบอัตรากำลังของหน่วยบริการระดับต่างๆ โดย</a:t>
            </a:r>
          </a:p>
          <a:p>
            <a:pPr>
              <a:defRPr/>
            </a:pPr>
            <a:r>
              <a:rPr lang="th-TH" sz="2800" dirty="0"/>
              <a:t>  วิธีใช้ </a:t>
            </a:r>
            <a:r>
              <a:rPr lang="en-US" sz="2400" dirty="0"/>
              <a:t>FTE</a:t>
            </a:r>
            <a:r>
              <a:rPr lang="en-US" sz="2800" dirty="0"/>
              <a:t> </a:t>
            </a:r>
            <a:r>
              <a:rPr lang="th-TH" sz="2800" dirty="0"/>
              <a:t>ในสายงานบริการ และวิธีอื่นในสายสนับสนุน</a:t>
            </a:r>
            <a:endParaRPr lang="th-TH" sz="2800" kern="0" dirty="0">
              <a:latin typeface="+mj-lt"/>
              <a:ea typeface="SimSun" pitchFamily="2" charset="-122"/>
              <a:cs typeface="+mj-cs"/>
            </a:endParaRP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1285875" y="3714750"/>
            <a:ext cx="7604125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defRPr/>
            </a:pPr>
            <a:r>
              <a:rPr lang="th-TH" sz="2800" b="1" kern="0" dirty="0">
                <a:latin typeface="+mj-lt"/>
                <a:ea typeface="+mj-ea"/>
                <a:cs typeface="+mj-cs"/>
              </a:rPr>
              <a:t>- </a:t>
            </a:r>
            <a:r>
              <a:rPr lang="th-TH" sz="2800" dirty="0"/>
              <a:t>การบรรจุข้าราชการที่เป็นธรรม เหมาะสม ในปี2556 และการเตรียมการ</a:t>
            </a:r>
          </a:p>
          <a:p>
            <a:pPr>
              <a:defRPr/>
            </a:pPr>
            <a:r>
              <a:rPr lang="th-TH" sz="2800" dirty="0"/>
              <a:t>   สำหรับปี2557</a:t>
            </a:r>
            <a:endParaRPr lang="th-TH" sz="2800" kern="0" dirty="0">
              <a:latin typeface="+mj-lt"/>
              <a:ea typeface="SimSun" pitchFamily="2" charset="-122"/>
              <a:cs typeface="+mj-cs"/>
            </a:endParaRPr>
          </a:p>
        </p:txBody>
      </p:sp>
      <p:sp>
        <p:nvSpPr>
          <p:cNvPr id="16392" name="Oval 6"/>
          <p:cNvSpPr>
            <a:spLocks noChangeArrowheads="1"/>
          </p:cNvSpPr>
          <p:nvPr/>
        </p:nvSpPr>
        <p:spPr bwMode="auto">
          <a:xfrm>
            <a:off x="857250" y="1428750"/>
            <a:ext cx="288925" cy="288925"/>
          </a:xfrm>
          <a:prstGeom prst="ellipse">
            <a:avLst/>
          </a:prstGeom>
          <a:gradFill rotWithShape="0">
            <a:gsLst>
              <a:gs pos="0">
                <a:srgbClr val="FF6600"/>
              </a:gs>
              <a:gs pos="100000">
                <a:srgbClr val="A40000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th-TH" altLang="th-TH"/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 bwMode="auto">
          <a:xfrm>
            <a:off x="1285875" y="4500563"/>
            <a:ext cx="7604125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defRPr/>
            </a:pPr>
            <a:r>
              <a:rPr lang="th-TH" sz="28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- </a:t>
            </a:r>
            <a:r>
              <a:rPr lang="th-TH" sz="2800" dirty="0"/>
              <a:t>การบริหาร</a:t>
            </a:r>
            <a:r>
              <a:rPr lang="th-TH" sz="2800" dirty="0" smtClean="0"/>
              <a:t>จัดการ </a:t>
            </a:r>
            <a:r>
              <a:rPr lang="th-TH" sz="2800" dirty="0" err="1" smtClean="0"/>
              <a:t>พกส.</a:t>
            </a:r>
            <a:r>
              <a:rPr lang="th-TH" sz="2800" dirty="0"/>
              <a:t>เป็นไปตามนโยบายของ</a:t>
            </a:r>
            <a:r>
              <a:rPr lang="th-TH" sz="2800" dirty="0" err="1"/>
              <a:t>กสธ.</a:t>
            </a:r>
            <a:endParaRPr lang="th-TH" sz="2800" kern="0" dirty="0">
              <a:latin typeface="+mj-lt"/>
              <a:ea typeface="SimSun" pitchFamily="2" charset="-122"/>
              <a:cs typeface="+mj-cs"/>
            </a:endParaRPr>
          </a:p>
        </p:txBody>
      </p:sp>
      <p:sp>
        <p:nvSpPr>
          <p:cNvPr id="14" name="Rectangle 2"/>
          <p:cNvSpPr txBox="1">
            <a:spLocks noChangeArrowheads="1"/>
          </p:cNvSpPr>
          <p:nvPr/>
        </p:nvSpPr>
        <p:spPr bwMode="auto">
          <a:xfrm>
            <a:off x="1285875" y="4929188"/>
            <a:ext cx="7604125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defRPr/>
            </a:pPr>
            <a:r>
              <a:rPr lang="th-TH" sz="2800" b="1" kern="0" dirty="0">
                <a:latin typeface="+mj-lt"/>
                <a:ea typeface="+mj-ea"/>
                <a:cs typeface="+mj-cs"/>
              </a:rPr>
              <a:t>- </a:t>
            </a:r>
            <a:r>
              <a:rPr lang="th-TH" sz="2800" spc="-110" dirty="0"/>
              <a:t>การวางแผนพัฒนาสมรรถนะบุคลากรทั้งสายวิชาชีพ และอื่นๆตาม </a:t>
            </a:r>
            <a:r>
              <a:rPr lang="en-US" sz="2800" spc="-110" dirty="0"/>
              <a:t> </a:t>
            </a:r>
            <a:r>
              <a:rPr lang="en-US" sz="2000" spc="-110" dirty="0">
                <a:latin typeface="Arial" pitchFamily="34" charset="0"/>
                <a:cs typeface="Arial" pitchFamily="34" charset="0"/>
              </a:rPr>
              <a:t>Service Plan</a:t>
            </a:r>
            <a:endParaRPr lang="th-TH" sz="2800" kern="0" spc="-110" dirty="0">
              <a:latin typeface="Arial" pitchFamily="34" charset="0"/>
              <a:ea typeface="SimSun" pitchFamily="2" charset="-122"/>
              <a:cs typeface="+mj-cs"/>
            </a:endParaRPr>
          </a:p>
        </p:txBody>
      </p:sp>
      <p:sp>
        <p:nvSpPr>
          <p:cNvPr id="15" name="Rectangle 2"/>
          <p:cNvSpPr txBox="1">
            <a:spLocks noChangeArrowheads="1"/>
          </p:cNvSpPr>
          <p:nvPr/>
        </p:nvSpPr>
        <p:spPr bwMode="auto">
          <a:xfrm>
            <a:off x="1285875" y="5429250"/>
            <a:ext cx="7604125" cy="7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defRPr/>
            </a:pPr>
            <a:r>
              <a:rPr lang="th-TH" sz="2800" b="1" kern="0" dirty="0">
                <a:latin typeface="+mj-lt"/>
                <a:ea typeface="+mj-ea"/>
                <a:cs typeface="+mj-cs"/>
              </a:rPr>
              <a:t>- </a:t>
            </a:r>
            <a:r>
              <a:rPr lang="th-TH" sz="2800" dirty="0"/>
              <a:t>การกำหนดมาตรการจูงใจบุคลากรให้ไปปฏิบัติงานในหน่วยบริการระดับ</a:t>
            </a:r>
          </a:p>
          <a:p>
            <a:pPr>
              <a:defRPr/>
            </a:pPr>
            <a:r>
              <a:rPr lang="th-TH" sz="2800" dirty="0"/>
              <a:t>   ต่างๆ ของเขตอย่างเหมาะสมและตอบสนองนโยบายของ</a:t>
            </a:r>
            <a:r>
              <a:rPr lang="th-TH" sz="2800" dirty="0" err="1"/>
              <a:t>กสธ</a:t>
            </a:r>
            <a:r>
              <a:rPr lang="th-TH" sz="2800" dirty="0"/>
              <a:t>.</a:t>
            </a:r>
            <a:endParaRPr lang="th-TH" sz="2800" kern="0" dirty="0">
              <a:latin typeface="+mj-lt"/>
              <a:ea typeface="SimSun" pitchFamily="2" charset="-122"/>
              <a:cs typeface="+mj-cs"/>
            </a:endParaRPr>
          </a:p>
        </p:txBody>
      </p:sp>
      <p:sp>
        <p:nvSpPr>
          <p:cNvPr id="16396" name="TextBox 1"/>
          <p:cNvSpPr txBox="1">
            <a:spLocks noChangeArrowheads="1"/>
          </p:cNvSpPr>
          <p:nvPr/>
        </p:nvSpPr>
        <p:spPr bwMode="auto">
          <a:xfrm>
            <a:off x="1331913" y="6092825"/>
            <a:ext cx="55197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altLang="th-TH" sz="2800" b="1" dirty="0"/>
              <a:t>- การจ่ายค่าตอบแทน </a:t>
            </a:r>
            <a:r>
              <a:rPr lang="en-US" altLang="th-TH" sz="2400" b="1" dirty="0"/>
              <a:t>p4p</a:t>
            </a:r>
            <a:r>
              <a:rPr lang="th-TH" altLang="th-TH" sz="2800" b="1" dirty="0"/>
              <a:t> ของหน่วยบริการในเขต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1500188" y="285750"/>
            <a:ext cx="6072187" cy="881063"/>
          </a:xfrm>
          <a:prstGeom prst="rect">
            <a:avLst/>
          </a:prstGeom>
          <a:gradFill rotWithShape="1">
            <a:gsLst>
              <a:gs pos="0">
                <a:srgbClr val="9898B4"/>
              </a:gs>
              <a:gs pos="50000">
                <a:srgbClr val="C2C2D0"/>
              </a:gs>
              <a:gs pos="100000">
                <a:srgbClr val="E1E1E8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th-TH" altLang="th-TH"/>
          </a:p>
        </p:txBody>
      </p:sp>
      <p:sp>
        <p:nvSpPr>
          <p:cNvPr id="17411" name="Rectangle 5"/>
          <p:cNvSpPr>
            <a:spLocks noChangeArrowheads="1"/>
          </p:cNvSpPr>
          <p:nvPr/>
        </p:nvSpPr>
        <p:spPr bwMode="auto">
          <a:xfrm>
            <a:off x="755650" y="260350"/>
            <a:ext cx="7489825" cy="88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th-TH" altLang="th-TH" sz="4800" b="1" dirty="0">
                <a:solidFill>
                  <a:srgbClr val="FF0000"/>
                </a:solidFill>
              </a:rPr>
              <a:t>ประเด็นการติดตามประเมิน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1254125" y="1214438"/>
            <a:ext cx="7175500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>
              <a:defRPr/>
            </a:pPr>
            <a:endParaRPr lang="en-US" sz="3200" dirty="0">
              <a:solidFill>
                <a:srgbClr val="FFFF00"/>
              </a:solidFill>
              <a:cs typeface="+mj-cs"/>
            </a:endParaRPr>
          </a:p>
          <a:p>
            <a:pPr>
              <a:defRPr/>
            </a:pPr>
            <a:endParaRPr lang="en-US" sz="3200" dirty="0">
              <a:solidFill>
                <a:srgbClr val="FFFF00"/>
              </a:solidFill>
              <a:cs typeface="+mj-cs"/>
            </a:endParaRPr>
          </a:p>
          <a:p>
            <a:pPr>
              <a:defRPr/>
            </a:pPr>
            <a:endParaRPr lang="en-US" sz="3200" dirty="0">
              <a:solidFill>
                <a:srgbClr val="FFFF00"/>
              </a:solidFill>
              <a:cs typeface="+mj-cs"/>
            </a:endParaRPr>
          </a:p>
          <a:p>
            <a:pPr>
              <a:defRPr/>
            </a:pPr>
            <a:endParaRPr lang="en-US" sz="3200" dirty="0">
              <a:solidFill>
                <a:srgbClr val="FFFF00"/>
              </a:solidFill>
              <a:cs typeface="+mj-cs"/>
            </a:endParaRPr>
          </a:p>
          <a:p>
            <a:pPr>
              <a:defRPr/>
            </a:pPr>
            <a:r>
              <a:rPr lang="th-TH" sz="3200" dirty="0"/>
              <a:t>การบริหารงบประมาณ</a:t>
            </a:r>
            <a:r>
              <a:rPr lang="en-US" sz="3200" dirty="0"/>
              <a:t>: </a:t>
            </a:r>
            <a:r>
              <a:rPr lang="th-TH" sz="3200" dirty="0"/>
              <a:t>ติดตาม ประเมินการบริหารและจัดการงบประมาณ</a:t>
            </a:r>
            <a:endParaRPr lang="th-TH" sz="3200" b="1" kern="0" dirty="0">
              <a:latin typeface="+mj-lt"/>
              <a:ea typeface="SimSun" pitchFamily="2" charset="-122"/>
              <a:cs typeface="+mj-cs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1285875" y="2565400"/>
            <a:ext cx="760412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defRPr/>
            </a:pPr>
            <a:r>
              <a:rPr lang="th-TH" sz="2800" kern="0" dirty="0">
                <a:latin typeface="+mj-lt"/>
                <a:ea typeface="+mj-ea"/>
                <a:cs typeface="+mj-cs"/>
              </a:rPr>
              <a:t>- </a:t>
            </a:r>
            <a:r>
              <a:rPr lang="th-TH" sz="2800" dirty="0"/>
              <a:t>การจัดซื้อจัด</a:t>
            </a:r>
            <a:r>
              <a:rPr lang="th-TH" sz="2800" dirty="0" smtClean="0"/>
              <a:t>จ้าง งบ</a:t>
            </a:r>
            <a:r>
              <a:rPr lang="th-TH" sz="2800" dirty="0"/>
              <a:t>ลงทุน</a:t>
            </a:r>
            <a:r>
              <a:rPr lang="th-TH" sz="2800" dirty="0" smtClean="0"/>
              <a:t>ทันเวลา เป็นไป</a:t>
            </a:r>
            <a:r>
              <a:rPr lang="th-TH" sz="2800" dirty="0"/>
              <a:t>ตามเป้าหมายของ</a:t>
            </a:r>
            <a:r>
              <a:rPr lang="th-TH" sz="2800" dirty="0" err="1"/>
              <a:t>กสธ.</a:t>
            </a:r>
            <a:endParaRPr lang="th-TH" sz="2800" kern="0" dirty="0">
              <a:latin typeface="+mj-lt"/>
              <a:ea typeface="SimSun" pitchFamily="2" charset="-122"/>
              <a:cs typeface="+mj-cs"/>
            </a:endParaRP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1285875" y="3286125"/>
            <a:ext cx="7246938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defRPr/>
            </a:pPr>
            <a:r>
              <a:rPr lang="th-TH" sz="2800" kern="0" dirty="0">
                <a:latin typeface="+mj-lt"/>
                <a:ea typeface="+mj-ea"/>
                <a:cs typeface="+mj-cs"/>
              </a:rPr>
              <a:t>- </a:t>
            </a:r>
            <a:r>
              <a:rPr lang="th-TH" sz="2800" dirty="0"/>
              <a:t>การวางแผนงบลงทุนของหน่วยบริการในเขตเป็นไปตาม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Service Plan</a:t>
            </a:r>
            <a:r>
              <a:rPr lang="en-US" sz="2800" dirty="0"/>
              <a:t> </a:t>
            </a:r>
            <a:endParaRPr lang="th-TH" sz="2800" dirty="0"/>
          </a:p>
          <a:p>
            <a:pPr>
              <a:defRPr/>
            </a:pPr>
            <a:r>
              <a:rPr lang="th-TH" sz="2800" dirty="0"/>
              <a:t>   โดยครอบคลุมแหล่งงบประมาณทุกแหล่ง</a:t>
            </a:r>
            <a:endParaRPr lang="th-TH" sz="2800" kern="0" dirty="0">
              <a:latin typeface="+mj-lt"/>
              <a:ea typeface="SimSun" pitchFamily="2" charset="-122"/>
              <a:cs typeface="+mj-cs"/>
            </a:endParaRPr>
          </a:p>
        </p:txBody>
      </p:sp>
      <p:sp>
        <p:nvSpPr>
          <p:cNvPr id="17415" name="Oval 6"/>
          <p:cNvSpPr>
            <a:spLocks noChangeArrowheads="1"/>
          </p:cNvSpPr>
          <p:nvPr/>
        </p:nvSpPr>
        <p:spPr bwMode="auto">
          <a:xfrm>
            <a:off x="857250" y="1428750"/>
            <a:ext cx="288925" cy="288925"/>
          </a:xfrm>
          <a:prstGeom prst="ellipse">
            <a:avLst/>
          </a:prstGeom>
          <a:gradFill rotWithShape="0">
            <a:gsLst>
              <a:gs pos="0">
                <a:srgbClr val="FF6600"/>
              </a:gs>
              <a:gs pos="100000">
                <a:srgbClr val="A40000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th-TH" altLang="th-TH"/>
          </a:p>
        </p:txBody>
      </p:sp>
      <p:sp>
        <p:nvSpPr>
          <p:cNvPr id="15" name="Rectangle 2"/>
          <p:cNvSpPr txBox="1">
            <a:spLocks noChangeArrowheads="1"/>
          </p:cNvSpPr>
          <p:nvPr/>
        </p:nvSpPr>
        <p:spPr bwMode="auto">
          <a:xfrm>
            <a:off x="1285875" y="4851400"/>
            <a:ext cx="76041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th-TH" sz="2800" kern="0" dirty="0">
              <a:solidFill>
                <a:schemeClr val="bg1"/>
              </a:solidFill>
              <a:latin typeface="+mj-lt"/>
              <a:ea typeface="SimSun" pitchFamily="2" charset="-122"/>
              <a:cs typeface="+mj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85875" y="4332288"/>
            <a:ext cx="7072313" cy="9540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Char char="-"/>
              <a:defRPr/>
            </a:pPr>
            <a:r>
              <a:rPr lang="th-TH" sz="2800" dirty="0"/>
              <a:t>กิจกรรมการร่วมลงทุนของหน่วยบริการกับภาคเอกชนที่เป็นประโยชน์</a:t>
            </a:r>
          </a:p>
          <a:p>
            <a:pPr>
              <a:defRPr/>
            </a:pPr>
            <a:r>
              <a:rPr lang="th-TH" sz="2800" dirty="0"/>
              <a:t>   กับประชาชน</a:t>
            </a:r>
            <a:endParaRPr lang="th-TH" sz="2800" kern="0" dirty="0">
              <a:ea typeface="SimSun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1500188" y="285750"/>
            <a:ext cx="6072187" cy="881063"/>
          </a:xfrm>
          <a:prstGeom prst="rect">
            <a:avLst/>
          </a:prstGeom>
          <a:gradFill rotWithShape="1">
            <a:gsLst>
              <a:gs pos="0">
                <a:srgbClr val="9898B4"/>
              </a:gs>
              <a:gs pos="50000">
                <a:srgbClr val="C2C2D0"/>
              </a:gs>
              <a:gs pos="100000">
                <a:srgbClr val="E1E1E8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th-TH" altLang="th-TH"/>
          </a:p>
        </p:txBody>
      </p:sp>
      <p:sp>
        <p:nvSpPr>
          <p:cNvPr id="18435" name="Rectangle 5"/>
          <p:cNvSpPr>
            <a:spLocks noChangeArrowheads="1"/>
          </p:cNvSpPr>
          <p:nvPr/>
        </p:nvSpPr>
        <p:spPr bwMode="auto">
          <a:xfrm>
            <a:off x="755650" y="260350"/>
            <a:ext cx="7489825" cy="88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th-TH" altLang="th-TH" sz="4800" b="1" dirty="0">
                <a:solidFill>
                  <a:srgbClr val="FF0000"/>
                </a:solidFill>
              </a:rPr>
              <a:t>ประเด็นการติดตามประเมิน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1254125" y="1214438"/>
            <a:ext cx="7175500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>
              <a:defRPr/>
            </a:pPr>
            <a:endParaRPr lang="en-US" sz="3200" dirty="0">
              <a:solidFill>
                <a:srgbClr val="FFFF00"/>
              </a:solidFill>
              <a:cs typeface="+mj-cs"/>
            </a:endParaRPr>
          </a:p>
          <a:p>
            <a:pPr>
              <a:defRPr/>
            </a:pPr>
            <a:endParaRPr lang="en-US" sz="3200" dirty="0">
              <a:solidFill>
                <a:srgbClr val="FFFF00"/>
              </a:solidFill>
              <a:cs typeface="+mj-cs"/>
            </a:endParaRPr>
          </a:p>
          <a:p>
            <a:pPr>
              <a:defRPr/>
            </a:pPr>
            <a:endParaRPr lang="en-US" sz="3200" dirty="0">
              <a:solidFill>
                <a:srgbClr val="FFFF00"/>
              </a:solidFill>
              <a:cs typeface="+mj-cs"/>
            </a:endParaRPr>
          </a:p>
          <a:p>
            <a:pPr>
              <a:defRPr/>
            </a:pPr>
            <a:endParaRPr lang="en-US" sz="3200" dirty="0">
              <a:solidFill>
                <a:srgbClr val="FFFF00"/>
              </a:solidFill>
              <a:cs typeface="+mj-cs"/>
            </a:endParaRPr>
          </a:p>
          <a:p>
            <a:pPr>
              <a:defRPr/>
            </a:pPr>
            <a:r>
              <a:rPr lang="th-TH" sz="3200" dirty="0">
                <a:solidFill>
                  <a:srgbClr val="FFFF00"/>
                </a:solidFill>
              </a:rPr>
              <a:t>การบริหารการเงินการคลัง</a:t>
            </a:r>
            <a:r>
              <a:rPr lang="en-US" sz="3200" dirty="0">
                <a:solidFill>
                  <a:srgbClr val="FFFF00"/>
                </a:solidFill>
              </a:rPr>
              <a:t>: </a:t>
            </a:r>
            <a:r>
              <a:rPr lang="th-TH" sz="3200" dirty="0">
                <a:solidFill>
                  <a:srgbClr val="FFFF00"/>
                </a:solidFill>
              </a:rPr>
              <a:t>ติดตาม ประเมินการบริหารและจัดการทางการเงินการคลัง</a:t>
            </a:r>
            <a:endParaRPr lang="th-TH" sz="3200" b="1" kern="0" dirty="0">
              <a:solidFill>
                <a:srgbClr val="FFFF00"/>
              </a:solidFill>
              <a:latin typeface="+mj-lt"/>
              <a:ea typeface="SimSun" pitchFamily="2" charset="-122"/>
              <a:cs typeface="+mj-cs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1187450" y="2492375"/>
            <a:ext cx="7604125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defRPr/>
            </a:pPr>
            <a:r>
              <a:rPr lang="th-TH" sz="2800" kern="0" dirty="0">
                <a:latin typeface="+mj-lt"/>
                <a:ea typeface="+mj-ea"/>
                <a:cs typeface="+mj-cs"/>
              </a:rPr>
              <a:t>- </a:t>
            </a:r>
            <a:r>
              <a:rPr lang="th-TH" sz="2800" dirty="0"/>
              <a:t>แผนเงินบำรุงของรพ.ทุกแห่ง โดยเฉพาะแผนปี 2557</a:t>
            </a:r>
            <a:endParaRPr lang="th-TH" sz="2800" kern="0" dirty="0">
              <a:latin typeface="+mj-lt"/>
              <a:ea typeface="SimSun" pitchFamily="2" charset="-122"/>
              <a:cs typeface="+mj-cs"/>
            </a:endParaRP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1187450" y="2992438"/>
            <a:ext cx="7246938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defRPr/>
            </a:pPr>
            <a:r>
              <a:rPr lang="th-TH" sz="2800" b="1" kern="0" dirty="0">
                <a:latin typeface="+mj-lt"/>
                <a:ea typeface="+mj-ea"/>
                <a:cs typeface="+mj-cs"/>
              </a:rPr>
              <a:t>- </a:t>
            </a:r>
            <a:r>
              <a:rPr lang="th-TH" sz="2800" dirty="0"/>
              <a:t>การจัดทำบัญชีเกณฑ์คงค้างที่ได้มาตรฐาน ถูกต้องและเป็นปัจจุบัน</a:t>
            </a:r>
            <a:endParaRPr lang="th-TH" sz="2800" kern="0" dirty="0">
              <a:latin typeface="+mj-lt"/>
              <a:ea typeface="SimSun" pitchFamily="2" charset="-122"/>
              <a:cs typeface="+mj-cs"/>
            </a:endParaRP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1187450" y="3421063"/>
            <a:ext cx="785812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defRPr/>
            </a:pPr>
            <a:r>
              <a:rPr lang="th-TH" sz="2800" b="1" kern="0" dirty="0">
                <a:latin typeface="+mj-lt"/>
                <a:ea typeface="+mj-ea"/>
                <a:cs typeface="+mj-cs"/>
              </a:rPr>
              <a:t>- </a:t>
            </a:r>
            <a:r>
              <a:rPr lang="th-TH" sz="2800" dirty="0"/>
              <a:t>ข้อมูลทางการเงินที่เชื่อมต่อกับจังหวัด เขตและส่วนกลาง เพื่อการกำกับติดตาม</a:t>
            </a:r>
            <a:endParaRPr lang="th-TH" sz="2800" kern="0" dirty="0">
              <a:latin typeface="+mj-lt"/>
              <a:ea typeface="SimSun" pitchFamily="2" charset="-122"/>
              <a:cs typeface="+mj-cs"/>
            </a:endParaRPr>
          </a:p>
        </p:txBody>
      </p:sp>
      <p:sp>
        <p:nvSpPr>
          <p:cNvPr id="18440" name="Oval 6"/>
          <p:cNvSpPr>
            <a:spLocks noChangeArrowheads="1"/>
          </p:cNvSpPr>
          <p:nvPr/>
        </p:nvSpPr>
        <p:spPr bwMode="auto">
          <a:xfrm>
            <a:off x="857250" y="1428750"/>
            <a:ext cx="288925" cy="288925"/>
          </a:xfrm>
          <a:prstGeom prst="ellipse">
            <a:avLst/>
          </a:prstGeom>
          <a:gradFill rotWithShape="0">
            <a:gsLst>
              <a:gs pos="0">
                <a:srgbClr val="FF6600"/>
              </a:gs>
              <a:gs pos="100000">
                <a:srgbClr val="A40000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th-TH" altLang="th-TH"/>
          </a:p>
        </p:txBody>
      </p:sp>
      <p:sp>
        <p:nvSpPr>
          <p:cNvPr id="15" name="Rectangle 2"/>
          <p:cNvSpPr txBox="1">
            <a:spLocks noChangeArrowheads="1"/>
          </p:cNvSpPr>
          <p:nvPr/>
        </p:nvSpPr>
        <p:spPr bwMode="auto">
          <a:xfrm>
            <a:off x="1187450" y="3992563"/>
            <a:ext cx="7604125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defRPr/>
            </a:pPr>
            <a:r>
              <a:rPr lang="th-TH" sz="2800" b="1" kern="0" dirty="0">
                <a:latin typeface="+mj-lt"/>
                <a:ea typeface="+mj-ea"/>
                <a:cs typeface="+mj-cs"/>
              </a:rPr>
              <a:t>- </a:t>
            </a:r>
            <a:r>
              <a:rPr lang="th-TH" sz="2800" dirty="0"/>
              <a:t>การวิเคราะห์และจัดทำบัญชีแสดงรายรับ รายจ่าย</a:t>
            </a:r>
            <a:r>
              <a:rPr lang="th-TH" sz="2000" dirty="0">
                <a:latin typeface="Arial" pitchFamily="34" charset="0"/>
              </a:rPr>
              <a:t>(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Balanced Sheet)</a:t>
            </a:r>
            <a:r>
              <a:rPr lang="th-TH" sz="2000" dirty="0">
                <a:latin typeface="Arial" pitchFamily="34" charset="0"/>
              </a:rPr>
              <a:t> </a:t>
            </a:r>
            <a:r>
              <a:rPr lang="th-TH" sz="2800" dirty="0"/>
              <a:t>ของรพ.</a:t>
            </a:r>
            <a:endParaRPr lang="th-TH" sz="2800" kern="0" dirty="0">
              <a:latin typeface="+mj-lt"/>
              <a:ea typeface="SimSun" pitchFamily="2" charset="-122"/>
              <a:cs typeface="+mj-cs"/>
            </a:endParaRPr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 bwMode="auto">
          <a:xfrm>
            <a:off x="1187450" y="4349750"/>
            <a:ext cx="760412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defRPr/>
            </a:pPr>
            <a:r>
              <a:rPr lang="th-TH" sz="2800" b="1" kern="0" dirty="0">
                <a:latin typeface="+mj-lt"/>
                <a:ea typeface="+mj-ea"/>
                <a:cs typeface="+mj-cs"/>
              </a:rPr>
              <a:t>- </a:t>
            </a:r>
            <a:r>
              <a:rPr lang="th-TH" sz="2800" dirty="0"/>
              <a:t>การวิเคราะห์ แสดงต้นทุนต่อหน่วยบริการ</a:t>
            </a:r>
            <a:r>
              <a:rPr lang="th-TH" sz="2000" dirty="0">
                <a:latin typeface="Arial" pitchFamily="34" charset="0"/>
              </a:rPr>
              <a:t>(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Unit cost) </a:t>
            </a:r>
            <a:r>
              <a:rPr lang="th-TH" sz="2800" dirty="0"/>
              <a:t>ที่ถูกต้องของรพ.</a:t>
            </a:r>
            <a:endParaRPr lang="th-TH" sz="2800" kern="0" dirty="0">
              <a:latin typeface="+mj-lt"/>
              <a:ea typeface="SimSun" pitchFamily="2" charset="-122"/>
              <a:cs typeface="+mj-cs"/>
            </a:endParaRPr>
          </a:p>
        </p:txBody>
      </p:sp>
      <p:sp>
        <p:nvSpPr>
          <p:cNvPr id="14" name="Rectangle 2"/>
          <p:cNvSpPr txBox="1">
            <a:spLocks noChangeArrowheads="1"/>
          </p:cNvSpPr>
          <p:nvPr/>
        </p:nvSpPr>
        <p:spPr bwMode="auto">
          <a:xfrm>
            <a:off x="1187450" y="4849813"/>
            <a:ext cx="7604125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defRPr/>
            </a:pPr>
            <a:r>
              <a:rPr lang="th-TH" sz="2800" b="1" kern="0" dirty="0">
                <a:latin typeface="+mj-lt"/>
                <a:ea typeface="+mj-ea"/>
                <a:cs typeface="+mj-cs"/>
              </a:rPr>
              <a:t>- </a:t>
            </a:r>
            <a:r>
              <a:rPr lang="th-TH" sz="2800" dirty="0"/>
              <a:t>การแต่งตั้ง</a:t>
            </a:r>
            <a:r>
              <a:rPr lang="en-US" sz="2800" dirty="0"/>
              <a:t>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CFO</a:t>
            </a:r>
            <a:r>
              <a:rPr lang="en-US" sz="2800" dirty="0"/>
              <a:t> </a:t>
            </a:r>
            <a:r>
              <a:rPr lang="th-TH" sz="2800" dirty="0"/>
              <a:t>และจัดตั้งทีมนักวิชาการเพื่อการวิเคราะห์ ติดตามและเฝ้า</a:t>
            </a:r>
          </a:p>
          <a:p>
            <a:pPr>
              <a:defRPr/>
            </a:pPr>
            <a:r>
              <a:rPr lang="th-TH" sz="2800" dirty="0"/>
              <a:t>   ระวังสถานะทางการเงินของรพ.อย่างใกล้ชิด</a:t>
            </a:r>
            <a:endParaRPr lang="th-TH" sz="2800" kern="0" dirty="0">
              <a:latin typeface="+mj-lt"/>
              <a:ea typeface="SimSun" pitchFamily="2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กลุ่ม 61"/>
          <p:cNvGrpSpPr/>
          <p:nvPr/>
        </p:nvGrpSpPr>
        <p:grpSpPr>
          <a:xfrm>
            <a:off x="6429041" y="3505163"/>
            <a:ext cx="668227" cy="856162"/>
            <a:chOff x="1342548" y="5661248"/>
            <a:chExt cx="668227" cy="595663"/>
          </a:xfrm>
        </p:grpSpPr>
        <p:cxnSp>
          <p:nvCxnSpPr>
            <p:cNvPr id="63" name="ลูกศรเชื่อมต่อแบบตรง 62"/>
            <p:cNvCxnSpPr/>
            <p:nvPr/>
          </p:nvCxnSpPr>
          <p:spPr>
            <a:xfrm>
              <a:off x="1633434" y="5661248"/>
              <a:ext cx="0" cy="595663"/>
            </a:xfrm>
            <a:prstGeom prst="straightConnector1">
              <a:avLst/>
            </a:prstGeom>
            <a:ln w="38100">
              <a:solidFill>
                <a:srgbClr val="00B0F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สี่เหลี่ยมผืนผ้า 63"/>
            <p:cNvSpPr/>
            <p:nvPr/>
          </p:nvSpPr>
          <p:spPr>
            <a:xfrm>
              <a:off x="1342548" y="5805264"/>
              <a:ext cx="668227" cy="153815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grpSp>
        <p:nvGrpSpPr>
          <p:cNvPr id="5" name="กลุ่ม 20"/>
          <p:cNvGrpSpPr/>
          <p:nvPr/>
        </p:nvGrpSpPr>
        <p:grpSpPr>
          <a:xfrm>
            <a:off x="94601" y="94775"/>
            <a:ext cx="8964488" cy="762844"/>
            <a:chOff x="98050" y="737446"/>
            <a:chExt cx="8964488" cy="762844"/>
          </a:xfrm>
        </p:grpSpPr>
        <p:sp>
          <p:nvSpPr>
            <p:cNvPr id="19" name="สี่เหลี่ยมผืนผ้า 18"/>
            <p:cNvSpPr/>
            <p:nvPr/>
          </p:nvSpPr>
          <p:spPr>
            <a:xfrm>
              <a:off x="98050" y="737446"/>
              <a:ext cx="8964488" cy="762844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2000"/>
            </a:p>
          </p:txBody>
        </p:sp>
        <p:sp>
          <p:nvSpPr>
            <p:cNvPr id="7" name="AutoShape 6"/>
            <p:cNvSpPr>
              <a:spLocks noChangeArrowheads="1"/>
            </p:cNvSpPr>
            <p:nvPr/>
          </p:nvSpPr>
          <p:spPr bwMode="auto">
            <a:xfrm>
              <a:off x="367050" y="852537"/>
              <a:ext cx="2712720" cy="51169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th-TH" sz="1800" b="1" dirty="0" smtClean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ปัญหาสุขภาพ</a:t>
              </a:r>
              <a:endParaRPr lang="th-TH" sz="18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8" name="AutoShape 11"/>
            <p:cNvSpPr>
              <a:spLocks noChangeArrowheads="1"/>
            </p:cNvSpPr>
            <p:nvPr/>
          </p:nvSpPr>
          <p:spPr bwMode="auto">
            <a:xfrm>
              <a:off x="6082500" y="855142"/>
              <a:ext cx="2712720" cy="506239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th-TH" sz="1800" b="1" dirty="0" smtClean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สุขภาพดี</a:t>
              </a:r>
              <a:endParaRPr lang="th-TH" sz="18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6" name="AutoShape 15"/>
            <p:cNvSpPr>
              <a:spLocks noChangeArrowheads="1"/>
            </p:cNvSpPr>
            <p:nvPr/>
          </p:nvSpPr>
          <p:spPr bwMode="gray">
            <a:xfrm rot="10800000">
              <a:off x="3204913" y="1004018"/>
              <a:ext cx="2808312" cy="457200"/>
            </a:xfrm>
            <a:prstGeom prst="leftArrow">
              <a:avLst>
                <a:gd name="adj1" fmla="val 31250"/>
                <a:gd name="adj2" fmla="val 71531"/>
              </a:avLst>
            </a:prstGeom>
            <a:gradFill rotWithShape="1">
              <a:gsLst>
                <a:gs pos="0">
                  <a:srgbClr val="666699"/>
                </a:gs>
                <a:gs pos="100000">
                  <a:srgbClr val="666699">
                    <a:gamma/>
                    <a:tint val="42353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h-TH" sz="200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523578" y="779011"/>
              <a:ext cx="196399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2000" b="1" dirty="0" smtClean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การสาธารณสุข</a:t>
              </a:r>
              <a:endParaRPr lang="th-TH" sz="20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6" name="กลุ่ม 4"/>
          <p:cNvGrpSpPr/>
          <p:nvPr/>
        </p:nvGrpSpPr>
        <p:grpSpPr>
          <a:xfrm>
            <a:off x="94601" y="1192875"/>
            <a:ext cx="8964488" cy="948328"/>
            <a:chOff x="80953" y="3429000"/>
            <a:chExt cx="8964488" cy="948328"/>
          </a:xfrm>
        </p:grpSpPr>
        <p:sp>
          <p:nvSpPr>
            <p:cNvPr id="3" name="สี่เหลี่ยมผืนผ้า 2"/>
            <p:cNvSpPr/>
            <p:nvPr/>
          </p:nvSpPr>
          <p:spPr>
            <a:xfrm>
              <a:off x="80953" y="3429000"/>
              <a:ext cx="8964488" cy="948328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500"/>
            </a:p>
          </p:txBody>
        </p:sp>
        <p:grpSp>
          <p:nvGrpSpPr>
            <p:cNvPr id="9" name="กลุ่ม 3"/>
            <p:cNvGrpSpPr/>
            <p:nvPr/>
          </p:nvGrpSpPr>
          <p:grpSpPr>
            <a:xfrm>
              <a:off x="220272" y="3555928"/>
              <a:ext cx="8644905" cy="742732"/>
              <a:chOff x="159203" y="1166921"/>
              <a:chExt cx="8644905" cy="742732"/>
            </a:xfrm>
          </p:grpSpPr>
          <p:sp>
            <p:nvSpPr>
              <p:cNvPr id="28" name="AutoShape 6"/>
              <p:cNvSpPr>
                <a:spLocks noChangeArrowheads="1"/>
              </p:cNvSpPr>
              <p:nvPr/>
            </p:nvSpPr>
            <p:spPr bwMode="gray">
              <a:xfrm>
                <a:off x="159203" y="1217278"/>
                <a:ext cx="1149573" cy="579438"/>
              </a:xfrm>
              <a:prstGeom prst="can">
                <a:avLst>
                  <a:gd name="adj" fmla="val 25000"/>
                </a:avLst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solidFill>
                  <a:schemeClr val="accent1"/>
                </a:solidFill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th-TH" sz="1500" b="1" dirty="0" smtClean="0">
                    <a:solidFill>
                      <a:schemeClr val="bg1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นโยบาย</a:t>
                </a:r>
                <a:endParaRPr lang="th-TH" sz="1500" b="1" dirty="0">
                  <a:solidFill>
                    <a:schemeClr val="bg1"/>
                  </a:solidFill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29" name="AutoShape 6"/>
              <p:cNvSpPr>
                <a:spLocks noChangeArrowheads="1"/>
              </p:cNvSpPr>
              <p:nvPr/>
            </p:nvSpPr>
            <p:spPr bwMode="gray">
              <a:xfrm>
                <a:off x="1832987" y="1187886"/>
                <a:ext cx="1351913" cy="721767"/>
              </a:xfrm>
              <a:prstGeom prst="can">
                <a:avLst>
                  <a:gd name="adj" fmla="val 25000"/>
                </a:avLst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solidFill>
                  <a:schemeClr val="accent1"/>
                </a:solidFill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th-TH" sz="1500" b="1" dirty="0" smtClean="0">
                    <a:solidFill>
                      <a:schemeClr val="bg1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แผนงาน</a:t>
                </a:r>
              </a:p>
              <a:p>
                <a:pPr algn="ctr"/>
                <a:r>
                  <a:rPr lang="th-TH" sz="1500" b="1" dirty="0" smtClean="0"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โครงการ</a:t>
                </a:r>
                <a:endParaRPr lang="th-TH" sz="1500" b="1" dirty="0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30" name="AutoShape 6"/>
              <p:cNvSpPr>
                <a:spLocks noChangeArrowheads="1"/>
              </p:cNvSpPr>
              <p:nvPr/>
            </p:nvSpPr>
            <p:spPr bwMode="gray">
              <a:xfrm>
                <a:off x="3705427" y="1166921"/>
                <a:ext cx="1864653" cy="720080"/>
              </a:xfrm>
              <a:prstGeom prst="can">
                <a:avLst>
                  <a:gd name="adj" fmla="val 25000"/>
                </a:avLst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solidFill>
                  <a:schemeClr val="accent1"/>
                </a:solidFill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th-TH" sz="1500" b="1" dirty="0" smtClean="0">
                    <a:solidFill>
                      <a:schemeClr val="bg1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การดำเนินการ</a:t>
                </a:r>
              </a:p>
              <a:p>
                <a:pPr algn="ctr"/>
                <a:r>
                  <a:rPr lang="th-TH" sz="1500" b="1" dirty="0" smtClean="0"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การปฏิบัติการ</a:t>
                </a:r>
                <a:endParaRPr lang="th-TH" sz="1500" b="1" dirty="0">
                  <a:latin typeface="Tahoma" pitchFamily="34" charset="0"/>
                  <a:ea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31" name="AutoShape 6"/>
              <p:cNvSpPr>
                <a:spLocks noChangeArrowheads="1"/>
              </p:cNvSpPr>
              <p:nvPr/>
            </p:nvSpPr>
            <p:spPr bwMode="gray">
              <a:xfrm>
                <a:off x="6092699" y="1238085"/>
                <a:ext cx="1062787" cy="579438"/>
              </a:xfrm>
              <a:prstGeom prst="can">
                <a:avLst>
                  <a:gd name="adj" fmla="val 25000"/>
                </a:avLst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solidFill>
                  <a:schemeClr val="accent1"/>
                </a:solidFill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th-TH" sz="1500" b="1" dirty="0" smtClean="0">
                    <a:solidFill>
                      <a:schemeClr val="bg1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ผลงาน</a:t>
                </a:r>
              </a:p>
            </p:txBody>
          </p:sp>
          <p:sp>
            <p:nvSpPr>
              <p:cNvPr id="32" name="AutoShape 6"/>
              <p:cNvSpPr>
                <a:spLocks noChangeArrowheads="1"/>
              </p:cNvSpPr>
              <p:nvPr/>
            </p:nvSpPr>
            <p:spPr bwMode="gray">
              <a:xfrm>
                <a:off x="7685759" y="1217278"/>
                <a:ext cx="1118349" cy="579438"/>
              </a:xfrm>
              <a:prstGeom prst="can">
                <a:avLst>
                  <a:gd name="adj" fmla="val 25000"/>
                </a:avLst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solidFill>
                  <a:schemeClr val="accent1"/>
                </a:solidFill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th-TH" sz="1500" b="1" dirty="0" smtClean="0">
                    <a:solidFill>
                      <a:schemeClr val="bg1"/>
                    </a:solidFill>
                    <a:latin typeface="Tahoma" pitchFamily="34" charset="0"/>
                    <a:ea typeface="Tahoma" pitchFamily="34" charset="0"/>
                    <a:cs typeface="Tahoma" pitchFamily="34" charset="0"/>
                  </a:rPr>
                  <a:t>ผลลัพธ์</a:t>
                </a:r>
              </a:p>
            </p:txBody>
          </p:sp>
          <p:sp>
            <p:nvSpPr>
              <p:cNvPr id="13" name="AutoShape 15"/>
              <p:cNvSpPr>
                <a:spLocks noChangeArrowheads="1"/>
              </p:cNvSpPr>
              <p:nvPr/>
            </p:nvSpPr>
            <p:spPr bwMode="gray">
              <a:xfrm>
                <a:off x="5742141" y="1397802"/>
                <a:ext cx="223152" cy="262731"/>
              </a:xfrm>
              <a:prstGeom prst="rightArrow">
                <a:avLst>
                  <a:gd name="adj1" fmla="val 67750"/>
                  <a:gd name="adj2" fmla="val 66167"/>
                </a:avLst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th-TH" sz="1500"/>
              </a:p>
            </p:txBody>
          </p:sp>
          <p:sp>
            <p:nvSpPr>
              <p:cNvPr id="14" name="AutoShape 15"/>
              <p:cNvSpPr>
                <a:spLocks noChangeArrowheads="1"/>
              </p:cNvSpPr>
              <p:nvPr/>
            </p:nvSpPr>
            <p:spPr bwMode="gray">
              <a:xfrm>
                <a:off x="1456305" y="1375631"/>
                <a:ext cx="223152" cy="262731"/>
              </a:xfrm>
              <a:prstGeom prst="rightArrow">
                <a:avLst>
                  <a:gd name="adj1" fmla="val 67750"/>
                  <a:gd name="adj2" fmla="val 66167"/>
                </a:avLst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th-TH" sz="1500"/>
              </a:p>
            </p:txBody>
          </p:sp>
          <p:sp>
            <p:nvSpPr>
              <p:cNvPr id="18" name="AutoShape 15"/>
              <p:cNvSpPr>
                <a:spLocks noChangeArrowheads="1"/>
              </p:cNvSpPr>
              <p:nvPr/>
            </p:nvSpPr>
            <p:spPr bwMode="gray">
              <a:xfrm>
                <a:off x="7343613" y="1397802"/>
                <a:ext cx="223152" cy="262731"/>
              </a:xfrm>
              <a:prstGeom prst="rightArrow">
                <a:avLst>
                  <a:gd name="adj1" fmla="val 67750"/>
                  <a:gd name="adj2" fmla="val 66167"/>
                </a:avLst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th-TH" sz="1500"/>
              </a:p>
            </p:txBody>
          </p:sp>
          <p:sp>
            <p:nvSpPr>
              <p:cNvPr id="20" name="AutoShape 15"/>
              <p:cNvSpPr>
                <a:spLocks noChangeArrowheads="1"/>
              </p:cNvSpPr>
              <p:nvPr/>
            </p:nvSpPr>
            <p:spPr bwMode="gray">
              <a:xfrm>
                <a:off x="3344051" y="1375630"/>
                <a:ext cx="223152" cy="262731"/>
              </a:xfrm>
              <a:prstGeom prst="rightArrow">
                <a:avLst>
                  <a:gd name="adj1" fmla="val 67750"/>
                  <a:gd name="adj2" fmla="val 66167"/>
                </a:avLst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th-TH" sz="1500"/>
              </a:p>
            </p:txBody>
          </p:sp>
        </p:grpSp>
      </p:grpSp>
      <p:sp>
        <p:nvSpPr>
          <p:cNvPr id="22" name="AutoShape 21"/>
          <p:cNvSpPr>
            <a:spLocks noChangeArrowheads="1"/>
          </p:cNvSpPr>
          <p:nvPr/>
        </p:nvSpPr>
        <p:spPr bwMode="gray">
          <a:xfrm>
            <a:off x="4298121" y="921241"/>
            <a:ext cx="828697" cy="249237"/>
          </a:xfrm>
          <a:prstGeom prst="downArrow">
            <a:avLst>
              <a:gd name="adj1" fmla="val 67093"/>
              <a:gd name="adj2" fmla="val 64051"/>
            </a:avLst>
          </a:prstGeom>
          <a:solidFill>
            <a:schemeClr val="accent5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th-TH"/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1696870" y="2495863"/>
            <a:ext cx="1737937" cy="1008112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171450" indent="-171450">
              <a:buFontTx/>
              <a:buChar char="-"/>
            </a:pPr>
            <a:r>
              <a:rPr lang="th-TH" sz="1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ข้อมูล</a:t>
            </a:r>
          </a:p>
          <a:p>
            <a:pPr marL="171450" indent="-171450">
              <a:buFontTx/>
              <a:buChar char="-"/>
            </a:pPr>
            <a:r>
              <a:rPr lang="th-TH" sz="1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การวิเคราะห์</a:t>
            </a:r>
          </a:p>
          <a:p>
            <a:pPr marL="171450" indent="-171450">
              <a:buFontTx/>
              <a:buChar char="-"/>
            </a:pPr>
            <a:r>
              <a:rPr lang="th-TH" sz="1200" b="1" spc="-7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วิธีการและเทคโนโลยี</a:t>
            </a:r>
          </a:p>
          <a:p>
            <a:pPr marL="171450" indent="-171450">
              <a:buFontTx/>
              <a:buChar char="-"/>
            </a:pPr>
            <a:r>
              <a:rPr lang="th-TH" sz="1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การกำกับติดตาม</a:t>
            </a:r>
          </a:p>
          <a:p>
            <a:pPr marL="171450" indent="-171450">
              <a:buFontTx/>
              <a:buChar char="-"/>
            </a:pPr>
            <a:r>
              <a:rPr lang="th-TH" sz="1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การประเมินผล</a:t>
            </a:r>
            <a:endParaRPr lang="th-TH" sz="12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4" name="สี่เหลี่ยมผืนผ้า 33"/>
          <p:cNvSpPr/>
          <p:nvPr/>
        </p:nvSpPr>
        <p:spPr>
          <a:xfrm>
            <a:off x="3952229" y="2495864"/>
            <a:ext cx="1579174" cy="1008111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th-TH" sz="1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- ทรัพยากร</a:t>
            </a:r>
          </a:p>
          <a:p>
            <a:r>
              <a:rPr lang="th-TH" sz="1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- การบริหารจัดการ</a:t>
            </a:r>
          </a:p>
          <a:p>
            <a:r>
              <a:rPr lang="th-TH" sz="1200" b="1" spc="-7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- </a:t>
            </a:r>
            <a:r>
              <a:rPr lang="th-TH" sz="1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การดำเนินงานและ</a:t>
            </a:r>
          </a:p>
          <a:p>
            <a:r>
              <a:rPr lang="th-TH" sz="1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ปฏิบัติการ</a:t>
            </a:r>
          </a:p>
          <a:p>
            <a:endParaRPr lang="th-TH" sz="12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th-TH" sz="12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5" name="สี่เหลี่ยมผืนผ้า 34"/>
          <p:cNvSpPr/>
          <p:nvPr/>
        </p:nvSpPr>
        <p:spPr>
          <a:xfrm>
            <a:off x="6156176" y="2492896"/>
            <a:ext cx="1035420" cy="984424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ผลสำเร็จ</a:t>
            </a:r>
          </a:p>
          <a:p>
            <a:pPr algn="ctr"/>
            <a:r>
              <a:rPr lang="th-TH" sz="1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ของงาน</a:t>
            </a:r>
          </a:p>
        </p:txBody>
      </p:sp>
      <p:grpSp>
        <p:nvGrpSpPr>
          <p:cNvPr id="11" name="กลุ่ม 5"/>
          <p:cNvGrpSpPr/>
          <p:nvPr/>
        </p:nvGrpSpPr>
        <p:grpSpPr>
          <a:xfrm>
            <a:off x="7816109" y="2482215"/>
            <a:ext cx="1035420" cy="1008112"/>
            <a:chOff x="7861828" y="2348879"/>
            <a:chExt cx="1085237" cy="1008112"/>
          </a:xfrm>
        </p:grpSpPr>
        <p:sp>
          <p:nvSpPr>
            <p:cNvPr id="36" name="สี่เหลี่ยมผืนผ้า 35"/>
            <p:cNvSpPr/>
            <p:nvPr/>
          </p:nvSpPr>
          <p:spPr>
            <a:xfrm>
              <a:off x="7861828" y="2348879"/>
              <a:ext cx="1085237" cy="492212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2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สุขภาพประชาชน</a:t>
              </a:r>
            </a:p>
          </p:txBody>
        </p:sp>
        <p:sp>
          <p:nvSpPr>
            <p:cNvPr id="37" name="สี่เหลี่ยมผืนผ้า 36"/>
            <p:cNvSpPr/>
            <p:nvPr/>
          </p:nvSpPr>
          <p:spPr>
            <a:xfrm>
              <a:off x="7861828" y="2841090"/>
              <a:ext cx="1085237" cy="515901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2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ผลสัมฤทธิ์การสาธารณสุข</a:t>
              </a:r>
            </a:p>
          </p:txBody>
        </p:sp>
      </p:grpSp>
      <p:sp>
        <p:nvSpPr>
          <p:cNvPr id="10" name="ลูกศรลง 9"/>
          <p:cNvSpPr/>
          <p:nvPr/>
        </p:nvSpPr>
        <p:spPr>
          <a:xfrm>
            <a:off x="2419715" y="2228391"/>
            <a:ext cx="328393" cy="216024"/>
          </a:xfrm>
          <a:prstGeom prst="downArrow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8" name="ลูกศรลง 37"/>
          <p:cNvSpPr/>
          <p:nvPr/>
        </p:nvSpPr>
        <p:spPr>
          <a:xfrm>
            <a:off x="4602865" y="2228391"/>
            <a:ext cx="328393" cy="216024"/>
          </a:xfrm>
          <a:prstGeom prst="downArrow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9" name="ลูกศรลง 38"/>
          <p:cNvSpPr/>
          <p:nvPr/>
        </p:nvSpPr>
        <p:spPr>
          <a:xfrm>
            <a:off x="6580304" y="2228391"/>
            <a:ext cx="328393" cy="216024"/>
          </a:xfrm>
          <a:prstGeom prst="downArrow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0" name="ลูกศรลง 39"/>
          <p:cNvSpPr/>
          <p:nvPr/>
        </p:nvSpPr>
        <p:spPr>
          <a:xfrm>
            <a:off x="8156980" y="2207981"/>
            <a:ext cx="328393" cy="216024"/>
          </a:xfrm>
          <a:prstGeom prst="downArrow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grpSp>
        <p:nvGrpSpPr>
          <p:cNvPr id="12" name="กลุ่ม 44"/>
          <p:cNvGrpSpPr/>
          <p:nvPr/>
        </p:nvGrpSpPr>
        <p:grpSpPr>
          <a:xfrm>
            <a:off x="1923004" y="4398614"/>
            <a:ext cx="6968205" cy="648233"/>
            <a:chOff x="1719961" y="4004903"/>
            <a:chExt cx="7268314" cy="648233"/>
          </a:xfrm>
        </p:grpSpPr>
        <p:sp>
          <p:nvSpPr>
            <p:cNvPr id="41" name="สี่เหลี่ยมผืนผ้า 40"/>
            <p:cNvSpPr/>
            <p:nvPr/>
          </p:nvSpPr>
          <p:spPr>
            <a:xfrm>
              <a:off x="1719961" y="4004903"/>
              <a:ext cx="1591422" cy="648072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4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การนำเสนอแผนงาน</a:t>
              </a:r>
              <a:endParaRPr lang="th-TH" sz="1400" b="1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42" name="สี่เหลี่ยมผืนผ้า 41"/>
            <p:cNvSpPr/>
            <p:nvPr/>
          </p:nvSpPr>
          <p:spPr>
            <a:xfrm>
              <a:off x="3857290" y="4005064"/>
              <a:ext cx="1655153" cy="648072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4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การนำเสนอการปฏิบัติงาน</a:t>
              </a:r>
              <a:endParaRPr lang="th-TH" sz="1400" b="1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43" name="สี่เหลี่ยมผืนผ้า 42"/>
            <p:cNvSpPr/>
            <p:nvPr/>
          </p:nvSpPr>
          <p:spPr>
            <a:xfrm>
              <a:off x="6217452" y="4005064"/>
              <a:ext cx="1119704" cy="648072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th-TH" sz="14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- ผลงาน</a:t>
              </a:r>
            </a:p>
            <a:p>
              <a:r>
                <a:rPr lang="th-TH" sz="14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- กิจกรรม</a:t>
              </a:r>
              <a:endParaRPr lang="th-TH" sz="1400" b="1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44" name="สี่เหลี่ยมผืนผ้า 43"/>
            <p:cNvSpPr/>
            <p:nvPr/>
          </p:nvSpPr>
          <p:spPr>
            <a:xfrm>
              <a:off x="7869926" y="4005064"/>
              <a:ext cx="1118349" cy="648072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14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ตัวชี้วัดด้านสุขภาพ</a:t>
              </a:r>
              <a:endParaRPr lang="th-TH" sz="1400" b="1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6181496" y="3686172"/>
            <a:ext cx="10807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ระบบรายงาน</a:t>
            </a:r>
            <a:endParaRPr lang="th-TH" sz="12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15" name="กลุ่ม 57"/>
          <p:cNvGrpSpPr/>
          <p:nvPr/>
        </p:nvGrpSpPr>
        <p:grpSpPr>
          <a:xfrm>
            <a:off x="4418464" y="3532458"/>
            <a:ext cx="668227" cy="828866"/>
            <a:chOff x="1342548" y="5661248"/>
            <a:chExt cx="668227" cy="595663"/>
          </a:xfrm>
        </p:grpSpPr>
        <p:cxnSp>
          <p:nvCxnSpPr>
            <p:cNvPr id="52" name="ลูกศรเชื่อมต่อแบบตรง 51"/>
            <p:cNvCxnSpPr/>
            <p:nvPr/>
          </p:nvCxnSpPr>
          <p:spPr>
            <a:xfrm>
              <a:off x="1633434" y="5661248"/>
              <a:ext cx="0" cy="595663"/>
            </a:xfrm>
            <a:prstGeom prst="straightConnector1">
              <a:avLst/>
            </a:prstGeom>
            <a:ln w="38100">
              <a:solidFill>
                <a:srgbClr val="00B0F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สี่เหลี่ยมผืนผ้า 56"/>
            <p:cNvSpPr/>
            <p:nvPr/>
          </p:nvSpPr>
          <p:spPr>
            <a:xfrm>
              <a:off x="1342548" y="5805264"/>
              <a:ext cx="668227" cy="153815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grpSp>
        <p:nvGrpSpPr>
          <p:cNvPr id="21" name="กลุ่ม 58"/>
          <p:cNvGrpSpPr/>
          <p:nvPr/>
        </p:nvGrpSpPr>
        <p:grpSpPr>
          <a:xfrm>
            <a:off x="2284032" y="3559698"/>
            <a:ext cx="668227" cy="801626"/>
            <a:chOff x="1342548" y="5661248"/>
            <a:chExt cx="668227" cy="595663"/>
          </a:xfrm>
        </p:grpSpPr>
        <p:cxnSp>
          <p:nvCxnSpPr>
            <p:cNvPr id="60" name="ลูกศรเชื่อมต่อแบบตรง 59"/>
            <p:cNvCxnSpPr/>
            <p:nvPr/>
          </p:nvCxnSpPr>
          <p:spPr>
            <a:xfrm>
              <a:off x="1633434" y="5661248"/>
              <a:ext cx="0" cy="595663"/>
            </a:xfrm>
            <a:prstGeom prst="straightConnector1">
              <a:avLst/>
            </a:prstGeom>
            <a:ln w="38100">
              <a:solidFill>
                <a:srgbClr val="00B0F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สี่เหลี่ยมผืนผ้า 60"/>
            <p:cNvSpPr/>
            <p:nvPr/>
          </p:nvSpPr>
          <p:spPr>
            <a:xfrm>
              <a:off x="1342548" y="5805264"/>
              <a:ext cx="668227" cy="153815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sp>
        <p:nvSpPr>
          <p:cNvPr id="48" name="TextBox 47"/>
          <p:cNvSpPr txBox="1"/>
          <p:nvPr/>
        </p:nvSpPr>
        <p:spPr>
          <a:xfrm>
            <a:off x="4123000" y="3611496"/>
            <a:ext cx="13548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การตรวจราชการ</a:t>
            </a:r>
          </a:p>
          <a:p>
            <a:r>
              <a:rPr lang="th-TH" sz="1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การตรวจสอบ</a:t>
            </a:r>
            <a:endParaRPr lang="th-TH" sz="12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23" name="กลุ่ม 64"/>
          <p:cNvGrpSpPr/>
          <p:nvPr/>
        </p:nvGrpSpPr>
        <p:grpSpPr>
          <a:xfrm>
            <a:off x="8027001" y="3541243"/>
            <a:ext cx="668227" cy="854032"/>
            <a:chOff x="1342548" y="5661248"/>
            <a:chExt cx="668227" cy="595663"/>
          </a:xfrm>
        </p:grpSpPr>
        <p:cxnSp>
          <p:nvCxnSpPr>
            <p:cNvPr id="66" name="ลูกศรเชื่อมต่อแบบตรง 65"/>
            <p:cNvCxnSpPr/>
            <p:nvPr/>
          </p:nvCxnSpPr>
          <p:spPr>
            <a:xfrm>
              <a:off x="1633434" y="5661248"/>
              <a:ext cx="0" cy="595663"/>
            </a:xfrm>
            <a:prstGeom prst="straightConnector1">
              <a:avLst/>
            </a:prstGeom>
            <a:ln w="38100">
              <a:solidFill>
                <a:srgbClr val="00B0F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สี่เหลี่ยมผืนผ้า 66"/>
            <p:cNvSpPr/>
            <p:nvPr/>
          </p:nvSpPr>
          <p:spPr>
            <a:xfrm>
              <a:off x="1342548" y="5805264"/>
              <a:ext cx="668227" cy="153815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sp>
        <p:nvSpPr>
          <p:cNvPr id="50" name="TextBox 49"/>
          <p:cNvSpPr txBox="1"/>
          <p:nvPr/>
        </p:nvSpPr>
        <p:spPr>
          <a:xfrm>
            <a:off x="7810464" y="3696178"/>
            <a:ext cx="10807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ระบบรายงาน</a:t>
            </a:r>
            <a:endParaRPr lang="th-TH" sz="12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9" name="AutoShape 120"/>
          <p:cNvSpPr>
            <a:spLocks noChangeArrowheads="1"/>
          </p:cNvSpPr>
          <p:nvPr/>
        </p:nvSpPr>
        <p:spPr bwMode="gray">
          <a:xfrm>
            <a:off x="1936651" y="5376810"/>
            <a:ext cx="6954557" cy="507998"/>
          </a:xfrm>
          <a:prstGeom prst="roundRect">
            <a:avLst>
              <a:gd name="adj" fmla="val 16667"/>
            </a:avLst>
          </a:prstGeom>
          <a:solidFill>
            <a:srgbClr val="FFC000"/>
          </a:solidFill>
          <a:ln w="25400" algn="ctr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th-TH" sz="2000" b="1" dirty="0" smtClean="0">
                <a:solidFill>
                  <a:sysClr val="windowText" lastClr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การวิเคราะห์และประเมินผล</a:t>
            </a:r>
            <a:endParaRPr lang="en-US" sz="2000" b="1" dirty="0">
              <a:solidFill>
                <a:sysClr val="windowText" lastClr="0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24" name="Group 25"/>
          <p:cNvGrpSpPr>
            <a:grpSpLocks/>
          </p:cNvGrpSpPr>
          <p:nvPr/>
        </p:nvGrpSpPr>
        <p:grpSpPr bwMode="auto">
          <a:xfrm>
            <a:off x="41666" y="3737714"/>
            <a:ext cx="1534080" cy="1466242"/>
            <a:chOff x="3278" y="2445"/>
            <a:chExt cx="1268" cy="1253"/>
          </a:xfrm>
        </p:grpSpPr>
        <p:grpSp>
          <p:nvGrpSpPr>
            <p:cNvPr id="25" name="Group 26"/>
            <p:cNvGrpSpPr>
              <a:grpSpLocks/>
            </p:cNvGrpSpPr>
            <p:nvPr/>
          </p:nvGrpSpPr>
          <p:grpSpPr bwMode="auto">
            <a:xfrm>
              <a:off x="3278" y="2445"/>
              <a:ext cx="1268" cy="1253"/>
              <a:chOff x="2016" y="1920"/>
              <a:chExt cx="1680" cy="1680"/>
            </a:xfrm>
          </p:grpSpPr>
          <p:sp>
            <p:nvSpPr>
              <p:cNvPr id="71" name="Oval 27"/>
              <p:cNvSpPr>
                <a:spLocks noChangeArrowheads="1"/>
              </p:cNvSpPr>
              <p:nvPr/>
            </p:nvSpPr>
            <p:spPr bwMode="gray">
              <a:xfrm>
                <a:off x="2016" y="1920"/>
                <a:ext cx="1680" cy="1680"/>
              </a:xfrm>
              <a:prstGeom prst="ellipse">
                <a:avLst/>
              </a:prstGeom>
              <a:gradFill rotWithShape="1">
                <a:gsLst>
                  <a:gs pos="0">
                    <a:srgbClr val="9942E0"/>
                  </a:gs>
                  <a:gs pos="100000">
                    <a:srgbClr val="9942E0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="" xmlns:a14="http://schemas.microsoft.com/office/drawing/2010/main">
                    <a:effectLst>
                      <a:outerShdw sy="50000" kx="-2453608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72" name="Freeform 28"/>
              <p:cNvSpPr>
                <a:spLocks/>
              </p:cNvSpPr>
              <p:nvPr/>
            </p:nvSpPr>
            <p:spPr bwMode="gray">
              <a:xfrm>
                <a:off x="2208" y="1948"/>
                <a:ext cx="1296" cy="634"/>
              </a:xfrm>
              <a:custGeom>
                <a:avLst/>
                <a:gdLst>
                  <a:gd name="T0" fmla="*/ 1301 w 1321"/>
                  <a:gd name="T1" fmla="*/ 401 h 712"/>
                  <a:gd name="T2" fmla="*/ 1317 w 1321"/>
                  <a:gd name="T3" fmla="*/ 442 h 712"/>
                  <a:gd name="T4" fmla="*/ 1321 w 1321"/>
                  <a:gd name="T5" fmla="*/ 481 h 712"/>
                  <a:gd name="T6" fmla="*/ 1315 w 1321"/>
                  <a:gd name="T7" fmla="*/ 516 h 712"/>
                  <a:gd name="T8" fmla="*/ 1298 w 1321"/>
                  <a:gd name="T9" fmla="*/ 550 h 712"/>
                  <a:gd name="T10" fmla="*/ 1272 w 1321"/>
                  <a:gd name="T11" fmla="*/ 579 h 712"/>
                  <a:gd name="T12" fmla="*/ 1239 w 1321"/>
                  <a:gd name="T13" fmla="*/ 604 h 712"/>
                  <a:gd name="T14" fmla="*/ 1196 w 1321"/>
                  <a:gd name="T15" fmla="*/ 628 h 712"/>
                  <a:gd name="T16" fmla="*/ 1147 w 1321"/>
                  <a:gd name="T17" fmla="*/ 649 h 712"/>
                  <a:gd name="T18" fmla="*/ 1092 w 1321"/>
                  <a:gd name="T19" fmla="*/ 667 h 712"/>
                  <a:gd name="T20" fmla="*/ 1031 w 1321"/>
                  <a:gd name="T21" fmla="*/ 683 h 712"/>
                  <a:gd name="T22" fmla="*/ 967 w 1321"/>
                  <a:gd name="T23" fmla="*/ 694 h 712"/>
                  <a:gd name="T24" fmla="*/ 896 w 1321"/>
                  <a:gd name="T25" fmla="*/ 704 h 712"/>
                  <a:gd name="T26" fmla="*/ 824 w 1321"/>
                  <a:gd name="T27" fmla="*/ 710 h 712"/>
                  <a:gd name="T28" fmla="*/ 795 w 1321"/>
                  <a:gd name="T29" fmla="*/ 712 h 712"/>
                  <a:gd name="T30" fmla="*/ 476 w 1321"/>
                  <a:gd name="T31" fmla="*/ 712 h 712"/>
                  <a:gd name="T32" fmla="*/ 472 w 1321"/>
                  <a:gd name="T33" fmla="*/ 712 h 712"/>
                  <a:gd name="T34" fmla="*/ 409 w 1321"/>
                  <a:gd name="T35" fmla="*/ 708 h 712"/>
                  <a:gd name="T36" fmla="*/ 348 w 1321"/>
                  <a:gd name="T37" fmla="*/ 704 h 712"/>
                  <a:gd name="T38" fmla="*/ 290 w 1321"/>
                  <a:gd name="T39" fmla="*/ 696 h 712"/>
                  <a:gd name="T40" fmla="*/ 235 w 1321"/>
                  <a:gd name="T41" fmla="*/ 689 h 712"/>
                  <a:gd name="T42" fmla="*/ 186 w 1321"/>
                  <a:gd name="T43" fmla="*/ 677 h 712"/>
                  <a:gd name="T44" fmla="*/ 141 w 1321"/>
                  <a:gd name="T45" fmla="*/ 663 h 712"/>
                  <a:gd name="T46" fmla="*/ 102 w 1321"/>
                  <a:gd name="T47" fmla="*/ 648 h 712"/>
                  <a:gd name="T48" fmla="*/ 67 w 1321"/>
                  <a:gd name="T49" fmla="*/ 630 h 712"/>
                  <a:gd name="T50" fmla="*/ 39 w 1321"/>
                  <a:gd name="T51" fmla="*/ 608 h 712"/>
                  <a:gd name="T52" fmla="*/ 18 w 1321"/>
                  <a:gd name="T53" fmla="*/ 583 h 712"/>
                  <a:gd name="T54" fmla="*/ 6 w 1321"/>
                  <a:gd name="T55" fmla="*/ 554 h 712"/>
                  <a:gd name="T56" fmla="*/ 0 w 1321"/>
                  <a:gd name="T57" fmla="*/ 524 h 712"/>
                  <a:gd name="T58" fmla="*/ 0 w 1321"/>
                  <a:gd name="T59" fmla="*/ 520 h 712"/>
                  <a:gd name="T60" fmla="*/ 4 w 1321"/>
                  <a:gd name="T61" fmla="*/ 487 h 712"/>
                  <a:gd name="T62" fmla="*/ 16 w 1321"/>
                  <a:gd name="T63" fmla="*/ 446 h 712"/>
                  <a:gd name="T64" fmla="*/ 51 w 1321"/>
                  <a:gd name="T65" fmla="*/ 370 h 712"/>
                  <a:gd name="T66" fmla="*/ 94 w 1321"/>
                  <a:gd name="T67" fmla="*/ 299 h 712"/>
                  <a:gd name="T68" fmla="*/ 147 w 1321"/>
                  <a:gd name="T69" fmla="*/ 235 h 712"/>
                  <a:gd name="T70" fmla="*/ 204 w 1321"/>
                  <a:gd name="T71" fmla="*/ 176 h 712"/>
                  <a:gd name="T72" fmla="*/ 270 w 1321"/>
                  <a:gd name="T73" fmla="*/ 125 h 712"/>
                  <a:gd name="T74" fmla="*/ 341 w 1321"/>
                  <a:gd name="T75" fmla="*/ 82 h 712"/>
                  <a:gd name="T76" fmla="*/ 415 w 1321"/>
                  <a:gd name="T77" fmla="*/ 47 h 712"/>
                  <a:gd name="T78" fmla="*/ 497 w 1321"/>
                  <a:gd name="T79" fmla="*/ 21 h 712"/>
                  <a:gd name="T80" fmla="*/ 581 w 1321"/>
                  <a:gd name="T81" fmla="*/ 6 h 712"/>
                  <a:gd name="T82" fmla="*/ 667 w 1321"/>
                  <a:gd name="T83" fmla="*/ 0 h 712"/>
                  <a:gd name="T84" fmla="*/ 667 w 1321"/>
                  <a:gd name="T85" fmla="*/ 0 h 712"/>
                  <a:gd name="T86" fmla="*/ 759 w 1321"/>
                  <a:gd name="T87" fmla="*/ 6 h 712"/>
                  <a:gd name="T88" fmla="*/ 847 w 1321"/>
                  <a:gd name="T89" fmla="*/ 23 h 712"/>
                  <a:gd name="T90" fmla="*/ 932 w 1321"/>
                  <a:gd name="T91" fmla="*/ 53 h 712"/>
                  <a:gd name="T92" fmla="*/ 1010 w 1321"/>
                  <a:gd name="T93" fmla="*/ 90 h 712"/>
                  <a:gd name="T94" fmla="*/ 1082 w 1321"/>
                  <a:gd name="T95" fmla="*/ 137 h 712"/>
                  <a:gd name="T96" fmla="*/ 1149 w 1321"/>
                  <a:gd name="T97" fmla="*/ 194 h 712"/>
                  <a:gd name="T98" fmla="*/ 1208 w 1321"/>
                  <a:gd name="T99" fmla="*/ 256 h 712"/>
                  <a:gd name="T100" fmla="*/ 1258 w 1321"/>
                  <a:gd name="T101" fmla="*/ 325 h 712"/>
                  <a:gd name="T102" fmla="*/ 1301 w 1321"/>
                  <a:gd name="T103" fmla="*/ 401 h 712"/>
                  <a:gd name="T104" fmla="*/ 1301 w 1321"/>
                  <a:gd name="T105" fmla="*/ 401 h 7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942E0">
                      <a:gamma/>
                      <a:tint val="0"/>
                      <a:invGamma/>
                    </a:srgbClr>
                  </a:gs>
                  <a:gs pos="100000">
                    <a:srgbClr val="9942E0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</p:grpSp>
        <p:sp>
          <p:nvSpPr>
            <p:cNvPr id="70" name="Text Box 29"/>
            <p:cNvSpPr txBox="1">
              <a:spLocks noChangeArrowheads="1"/>
            </p:cNvSpPr>
            <p:nvPr/>
          </p:nvSpPr>
          <p:spPr bwMode="gray">
            <a:xfrm>
              <a:off x="3518" y="2702"/>
              <a:ext cx="788" cy="3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th-TH" sz="2000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rPr>
                <a:t>การวัด</a:t>
              </a:r>
              <a:endParaRPr lang="en-US" sz="2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73" name="AutoShape 6"/>
          <p:cNvSpPr>
            <a:spLocks noChangeArrowheads="1"/>
          </p:cNvSpPr>
          <p:nvPr/>
        </p:nvSpPr>
        <p:spPr bwMode="gray">
          <a:xfrm>
            <a:off x="3284057" y="6254728"/>
            <a:ext cx="3946146" cy="39506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0" scaled="1"/>
          </a:gradFill>
          <a:ln w="38100" algn="ctr">
            <a:solidFill>
              <a:srgbClr val="FFFFFF"/>
            </a:solidFill>
            <a:round/>
            <a:headEnd/>
            <a:tailEnd/>
          </a:ln>
          <a:effectLst>
            <a:outerShdw dist="63500" dir="3187806" algn="ctr" rotWithShape="0">
              <a:srgbClr val="001D3A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th-TH" sz="20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รายงานสรุป และเสนอแนะ</a:t>
            </a:r>
            <a:endParaRPr lang="en-US" sz="2000" b="1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950374" y="3726396"/>
            <a:ext cx="13548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การตรวจราชการ</a:t>
            </a:r>
            <a:endParaRPr lang="th-TH" sz="12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4" name="Text Box 29"/>
          <p:cNvSpPr txBox="1">
            <a:spLocks noChangeArrowheads="1"/>
          </p:cNvSpPr>
          <p:nvPr/>
        </p:nvSpPr>
        <p:spPr bwMode="gray">
          <a:xfrm>
            <a:off x="29116" y="4415493"/>
            <a:ext cx="1595309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sz="16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Measurement</a:t>
            </a:r>
            <a:endParaRPr lang="en-US" sz="1600" b="1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5" name="AutoShape 15"/>
          <p:cNvSpPr>
            <a:spLocks noChangeArrowheads="1"/>
          </p:cNvSpPr>
          <p:nvPr/>
        </p:nvSpPr>
        <p:spPr bwMode="gray">
          <a:xfrm>
            <a:off x="1665129" y="4562790"/>
            <a:ext cx="223152" cy="262731"/>
          </a:xfrm>
          <a:prstGeom prst="rightArrow">
            <a:avLst>
              <a:gd name="adj1" fmla="val 67750"/>
              <a:gd name="adj2" fmla="val 66167"/>
            </a:avLst>
          </a:prstGeom>
          <a:solidFill>
            <a:srgbClr val="00B050"/>
          </a:solidFill>
          <a:ln>
            <a:noFill/>
          </a:ln>
          <a:effectLst/>
        </p:spPr>
        <p:txBody>
          <a:bodyPr wrap="none" anchor="ctr"/>
          <a:lstStyle/>
          <a:p>
            <a:endParaRPr lang="th-TH" sz="1500"/>
          </a:p>
        </p:txBody>
      </p:sp>
      <p:sp>
        <p:nvSpPr>
          <p:cNvPr id="76" name="AutoShape 3"/>
          <p:cNvSpPr>
            <a:spLocks noChangeArrowheads="1"/>
          </p:cNvSpPr>
          <p:nvPr/>
        </p:nvSpPr>
        <p:spPr bwMode="gray">
          <a:xfrm>
            <a:off x="0" y="5340977"/>
            <a:ext cx="1801696" cy="584775"/>
          </a:xfrm>
          <a:prstGeom prst="chevron">
            <a:avLst>
              <a:gd name="adj" fmla="val 16468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0" scaled="1"/>
          </a:gradFill>
          <a:ln w="38100">
            <a:solidFill>
              <a:srgbClr val="EAEAEA"/>
            </a:solidFill>
            <a:miter lim="800000"/>
            <a:headEnd/>
            <a:tailEnd/>
          </a:ln>
          <a:effectLst>
            <a:outerShdw dist="109250" dir="3267739" algn="ctr" rotWithShape="0">
              <a:srgbClr val="333333">
                <a:alpha val="50000"/>
              </a:srgbClr>
            </a:outerShdw>
          </a:effectLst>
        </p:spPr>
        <p:txBody>
          <a:bodyPr wrap="square" anchor="ctr">
            <a:spAutoFit/>
          </a:bodyPr>
          <a:lstStyle/>
          <a:p>
            <a:r>
              <a:rPr lang="th-TH" sz="16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การประเมินผล</a:t>
            </a:r>
          </a:p>
          <a:p>
            <a:r>
              <a:rPr lang="th-TH" sz="16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en-US" sz="16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Evaluation</a:t>
            </a:r>
            <a:r>
              <a:rPr lang="th-TH" sz="16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  <a:endParaRPr lang="th-TH" sz="1600" b="1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7" name="ลูกศรลง 76"/>
          <p:cNvSpPr/>
          <p:nvPr/>
        </p:nvSpPr>
        <p:spPr>
          <a:xfrm>
            <a:off x="2449958" y="5112771"/>
            <a:ext cx="328393" cy="216024"/>
          </a:xfrm>
          <a:prstGeom prst="downArrow">
            <a:avLst/>
          </a:prstGeom>
          <a:solidFill>
            <a:srgbClr val="33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8" name="ลูกศรลง 77"/>
          <p:cNvSpPr/>
          <p:nvPr/>
        </p:nvSpPr>
        <p:spPr>
          <a:xfrm>
            <a:off x="4611997" y="5112364"/>
            <a:ext cx="328393" cy="216024"/>
          </a:xfrm>
          <a:prstGeom prst="downArrow">
            <a:avLst/>
          </a:prstGeom>
          <a:solidFill>
            <a:srgbClr val="33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9" name="ลูกศรลง 78"/>
          <p:cNvSpPr/>
          <p:nvPr/>
        </p:nvSpPr>
        <p:spPr>
          <a:xfrm>
            <a:off x="6598957" y="5126012"/>
            <a:ext cx="328393" cy="216024"/>
          </a:xfrm>
          <a:prstGeom prst="downArrow">
            <a:avLst/>
          </a:prstGeom>
          <a:solidFill>
            <a:srgbClr val="33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80" name="ลูกศรลง 79"/>
          <p:cNvSpPr/>
          <p:nvPr/>
        </p:nvSpPr>
        <p:spPr>
          <a:xfrm>
            <a:off x="8196917" y="5112364"/>
            <a:ext cx="328393" cy="216024"/>
          </a:xfrm>
          <a:prstGeom prst="downArrow">
            <a:avLst/>
          </a:prstGeom>
          <a:solidFill>
            <a:srgbClr val="33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81" name="ลูกศรลง 80"/>
          <p:cNvSpPr/>
          <p:nvPr/>
        </p:nvSpPr>
        <p:spPr>
          <a:xfrm>
            <a:off x="5086691" y="5930454"/>
            <a:ext cx="477267" cy="324274"/>
          </a:xfrm>
          <a:prstGeom prst="down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5915950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1500188" y="285750"/>
            <a:ext cx="6072187" cy="881063"/>
          </a:xfrm>
          <a:prstGeom prst="rect">
            <a:avLst/>
          </a:prstGeom>
          <a:gradFill rotWithShape="1">
            <a:gsLst>
              <a:gs pos="0">
                <a:srgbClr val="9898B4"/>
              </a:gs>
              <a:gs pos="50000">
                <a:srgbClr val="C2C2D0"/>
              </a:gs>
              <a:gs pos="100000">
                <a:srgbClr val="E1E1E8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th-TH" altLang="th-TH"/>
          </a:p>
        </p:txBody>
      </p:sp>
      <p:sp>
        <p:nvSpPr>
          <p:cNvPr id="19459" name="Rectangle 5"/>
          <p:cNvSpPr>
            <a:spLocks noChangeArrowheads="1"/>
          </p:cNvSpPr>
          <p:nvPr/>
        </p:nvSpPr>
        <p:spPr bwMode="auto">
          <a:xfrm>
            <a:off x="755650" y="260350"/>
            <a:ext cx="7489825" cy="88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th-TH" altLang="th-TH" sz="4800" b="1" dirty="0">
                <a:solidFill>
                  <a:srgbClr val="FF0000"/>
                </a:solidFill>
              </a:rPr>
              <a:t>ประเด็นการติดตามประเมิน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1254125" y="1214438"/>
            <a:ext cx="7175500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>
              <a:defRPr/>
            </a:pPr>
            <a:endParaRPr lang="en-US" sz="3200" dirty="0">
              <a:solidFill>
                <a:srgbClr val="FFFF00"/>
              </a:solidFill>
              <a:cs typeface="+mj-cs"/>
            </a:endParaRPr>
          </a:p>
          <a:p>
            <a:pPr>
              <a:defRPr/>
            </a:pPr>
            <a:endParaRPr lang="en-US" sz="3200" dirty="0">
              <a:solidFill>
                <a:srgbClr val="FFFF00"/>
              </a:solidFill>
              <a:cs typeface="+mj-cs"/>
            </a:endParaRPr>
          </a:p>
          <a:p>
            <a:pPr>
              <a:defRPr/>
            </a:pPr>
            <a:endParaRPr lang="en-US" sz="3200" dirty="0">
              <a:solidFill>
                <a:srgbClr val="FFFF00"/>
              </a:solidFill>
              <a:cs typeface="+mj-cs"/>
            </a:endParaRPr>
          </a:p>
          <a:p>
            <a:pPr>
              <a:defRPr/>
            </a:pPr>
            <a:endParaRPr lang="en-US" sz="3200" dirty="0">
              <a:solidFill>
                <a:srgbClr val="FFFF00"/>
              </a:solidFill>
              <a:cs typeface="+mj-cs"/>
            </a:endParaRPr>
          </a:p>
          <a:p>
            <a:pPr>
              <a:defRPr/>
            </a:pPr>
            <a:r>
              <a:rPr lang="th-TH" sz="3200" dirty="0">
                <a:solidFill>
                  <a:srgbClr val="FFFF00"/>
                </a:solidFill>
              </a:rPr>
              <a:t>การบริหารยาและเวชภัณฑ์ที่มิใช่ยา</a:t>
            </a:r>
            <a:r>
              <a:rPr lang="en-US" sz="3200" dirty="0">
                <a:solidFill>
                  <a:srgbClr val="FFFF00"/>
                </a:solidFill>
              </a:rPr>
              <a:t>: </a:t>
            </a:r>
            <a:r>
              <a:rPr lang="th-TH" sz="3200" dirty="0">
                <a:solidFill>
                  <a:srgbClr val="FFFF00"/>
                </a:solidFill>
              </a:rPr>
              <a:t>ติดตาม ประเมินการบริหารและจัดการเวชภัณฑ์ และอื่น ๆ</a:t>
            </a:r>
            <a:endParaRPr lang="th-TH" sz="3200" b="1" kern="0" dirty="0">
              <a:solidFill>
                <a:srgbClr val="FFFF00"/>
              </a:solidFill>
              <a:latin typeface="+mj-lt"/>
              <a:ea typeface="SimSun" pitchFamily="2" charset="-122"/>
              <a:cs typeface="+mj-cs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1285875" y="2214563"/>
            <a:ext cx="760412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defRPr/>
            </a:pPr>
            <a:r>
              <a:rPr lang="th-TH" sz="2800" kern="0" dirty="0">
                <a:latin typeface="+mj-lt"/>
                <a:ea typeface="+mj-ea"/>
                <a:cs typeface="+mj-cs"/>
              </a:rPr>
              <a:t>- </a:t>
            </a:r>
            <a:r>
              <a:rPr lang="th-TH" sz="2800" dirty="0"/>
              <a:t>การจัดซื้อจัดจ้างร่วม เพื่อลดต้นทุนราคายา/เวชภัณฑ์ที่ไม่ใช่ยา</a:t>
            </a:r>
            <a:endParaRPr lang="th-TH" sz="2800" kern="0" dirty="0">
              <a:latin typeface="+mj-lt"/>
              <a:ea typeface="SimSun" pitchFamily="2" charset="-122"/>
              <a:cs typeface="+mj-cs"/>
            </a:endParaRP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1285875" y="2643188"/>
            <a:ext cx="7246938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defRPr/>
            </a:pPr>
            <a:r>
              <a:rPr lang="th-TH" sz="2800" b="1" kern="0" dirty="0">
                <a:latin typeface="+mj-lt"/>
                <a:ea typeface="+mj-ea"/>
                <a:cs typeface="+mj-cs"/>
              </a:rPr>
              <a:t>- </a:t>
            </a:r>
            <a:r>
              <a:rPr lang="th-TH" sz="2800" dirty="0"/>
              <a:t>การควบคุม การใช้ยา 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Original </a:t>
            </a:r>
            <a:endParaRPr lang="th-TH" sz="2800" kern="0" dirty="0">
              <a:latin typeface="AngsanaUPC" panose="02020603050405020304" pitchFamily="18" charset="-34"/>
              <a:ea typeface="SimSun" pitchFamily="2" charset="-122"/>
              <a:cs typeface="AngsanaUPC" panose="02020603050405020304" pitchFamily="18" charset="-34"/>
            </a:endParaRPr>
          </a:p>
        </p:txBody>
      </p:sp>
      <p:sp>
        <p:nvSpPr>
          <p:cNvPr id="19463" name="Oval 6"/>
          <p:cNvSpPr>
            <a:spLocks noChangeArrowheads="1"/>
          </p:cNvSpPr>
          <p:nvPr/>
        </p:nvSpPr>
        <p:spPr bwMode="auto">
          <a:xfrm>
            <a:off x="857250" y="1428750"/>
            <a:ext cx="288925" cy="288925"/>
          </a:xfrm>
          <a:prstGeom prst="ellipse">
            <a:avLst/>
          </a:prstGeom>
          <a:gradFill rotWithShape="0">
            <a:gsLst>
              <a:gs pos="0">
                <a:srgbClr val="FF6600"/>
              </a:gs>
              <a:gs pos="100000">
                <a:srgbClr val="A40000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th-TH" altLang="th-TH"/>
          </a:p>
        </p:txBody>
      </p:sp>
      <p:sp>
        <p:nvSpPr>
          <p:cNvPr id="15" name="Rectangle 2"/>
          <p:cNvSpPr txBox="1">
            <a:spLocks noChangeArrowheads="1"/>
          </p:cNvSpPr>
          <p:nvPr/>
        </p:nvSpPr>
        <p:spPr bwMode="auto">
          <a:xfrm>
            <a:off x="1285875" y="3071813"/>
            <a:ext cx="7604125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defRPr/>
            </a:pPr>
            <a:r>
              <a:rPr lang="th-TH" sz="2800" b="1" kern="0" dirty="0">
                <a:latin typeface="+mj-lt"/>
                <a:ea typeface="+mj-ea"/>
                <a:cs typeface="+mj-cs"/>
              </a:rPr>
              <a:t>- </a:t>
            </a:r>
            <a:r>
              <a:rPr lang="th-TH" sz="2800" dirty="0"/>
              <a:t>การส่งเสริม กำกับให้มีการสั่งจ่ายยาตามชื่อสามัญทางยา</a:t>
            </a:r>
            <a:r>
              <a:rPr lang="en-US" sz="2800" dirty="0"/>
              <a:t> </a:t>
            </a:r>
            <a:r>
              <a:rPr lang="th-TH" sz="2800" dirty="0"/>
              <a:t>และการใช้ยาตาม</a:t>
            </a:r>
          </a:p>
          <a:p>
            <a:pPr>
              <a:defRPr/>
            </a:pPr>
            <a:r>
              <a:rPr lang="th-TH" sz="2800" dirty="0"/>
              <a:t>   บัญชียาหลักแห่ชาติ </a:t>
            </a:r>
            <a:r>
              <a:rPr lang="th-TH" sz="2000" dirty="0">
                <a:latin typeface="Arial" pitchFamily="34" charset="0"/>
              </a:rPr>
              <a:t>(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ED)</a:t>
            </a:r>
            <a:r>
              <a:rPr lang="th-TH" sz="2000" dirty="0">
                <a:latin typeface="Arial" pitchFamily="34" charset="0"/>
              </a:rPr>
              <a:t> </a:t>
            </a:r>
            <a:r>
              <a:rPr lang="th-TH" sz="2800" dirty="0"/>
              <a:t>ในรพศ. </a:t>
            </a:r>
            <a:r>
              <a:rPr lang="th-TH" sz="2800" dirty="0" err="1"/>
              <a:t>รพท.</a:t>
            </a:r>
            <a:r>
              <a:rPr lang="th-TH" sz="2800" dirty="0"/>
              <a:t>และ</a:t>
            </a:r>
            <a:r>
              <a:rPr lang="th-TH" sz="2800" dirty="0" err="1"/>
              <a:t>รพช.</a:t>
            </a:r>
            <a:r>
              <a:rPr lang="th-TH" sz="2800" b="1" kern="0" dirty="0">
                <a:latin typeface="+mj-lt"/>
                <a:ea typeface="+mj-ea"/>
                <a:cs typeface="+mj-cs"/>
              </a:rPr>
              <a:t> </a:t>
            </a:r>
            <a:endParaRPr lang="th-TH" sz="2800" kern="0" dirty="0">
              <a:latin typeface="+mj-lt"/>
              <a:ea typeface="SimSun" pitchFamily="2" charset="-122"/>
              <a:cs typeface="+mj-cs"/>
            </a:endParaRPr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 bwMode="auto">
          <a:xfrm>
            <a:off x="1254125" y="3857625"/>
            <a:ext cx="760412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defRPr/>
            </a:pPr>
            <a:r>
              <a:rPr lang="th-TH" sz="2800" b="1" kern="0" dirty="0">
                <a:latin typeface="+mj-lt"/>
                <a:ea typeface="+mj-ea"/>
                <a:cs typeface="+mj-cs"/>
              </a:rPr>
              <a:t>- </a:t>
            </a:r>
            <a:r>
              <a:rPr lang="th-TH" sz="2800" spc="-130" dirty="0"/>
              <a:t>มาตรการการควบคุมการสั่ง </a:t>
            </a:r>
            <a:r>
              <a:rPr lang="en-US" sz="2400" spc="-130" dirty="0">
                <a:latin typeface="Arial" pitchFamily="34" charset="0"/>
                <a:cs typeface="Arial" pitchFamily="34" charset="0"/>
              </a:rPr>
              <a:t>lab</a:t>
            </a:r>
            <a:r>
              <a:rPr lang="en-US" sz="2800" spc="-130" dirty="0"/>
              <a:t> </a:t>
            </a:r>
            <a:r>
              <a:rPr lang="th-TH" sz="2800" spc="-130" dirty="0"/>
              <a:t>และการใช้ยา </a:t>
            </a:r>
            <a:r>
              <a:rPr lang="en-US" sz="2400" spc="-130" dirty="0">
                <a:latin typeface="Arial" pitchFamily="34" charset="0"/>
                <a:cs typeface="Arial" pitchFamily="34" charset="0"/>
              </a:rPr>
              <a:t>antibiotic</a:t>
            </a:r>
            <a:r>
              <a:rPr lang="en-US" sz="2800" spc="-130" dirty="0"/>
              <a:t> </a:t>
            </a:r>
            <a:r>
              <a:rPr lang="th-TH" sz="2800" spc="-130" dirty="0"/>
              <a:t>ให้เป็นไปอย่างเหมาะสม</a:t>
            </a:r>
            <a:endParaRPr lang="th-TH" sz="2800" kern="0" spc="-130" dirty="0">
              <a:latin typeface="+mj-lt"/>
              <a:ea typeface="SimSun" pitchFamily="2" charset="-122"/>
              <a:cs typeface="+mj-cs"/>
            </a:endParaRPr>
          </a:p>
        </p:txBody>
      </p:sp>
      <p:sp>
        <p:nvSpPr>
          <p:cNvPr id="14" name="Rectangle 2"/>
          <p:cNvSpPr txBox="1">
            <a:spLocks noChangeArrowheads="1"/>
          </p:cNvSpPr>
          <p:nvPr/>
        </p:nvSpPr>
        <p:spPr bwMode="auto">
          <a:xfrm>
            <a:off x="1285875" y="4357688"/>
            <a:ext cx="7604125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defRPr/>
            </a:pPr>
            <a:r>
              <a:rPr lang="th-TH" sz="2800" b="1" kern="0" dirty="0">
                <a:latin typeface="+mj-lt"/>
                <a:ea typeface="+mj-ea"/>
                <a:cs typeface="+mj-cs"/>
              </a:rPr>
              <a:t>- </a:t>
            </a:r>
            <a:r>
              <a:rPr lang="th-TH" sz="2800" dirty="0"/>
              <a:t>การจัดทำคลังยาและการสำรองยาเป็นไปอย่างเหมาะสม โดยใช้ 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IT</a:t>
            </a:r>
            <a:r>
              <a:rPr lang="en-US" sz="2800" dirty="0"/>
              <a:t> </a:t>
            </a:r>
            <a:r>
              <a:rPr lang="th-TH" sz="2800" dirty="0"/>
              <a:t>อย่างมีประสิทธิภาพในรพศ. </a:t>
            </a:r>
            <a:r>
              <a:rPr lang="th-TH" sz="2800" dirty="0" err="1"/>
              <a:t>รพท.</a:t>
            </a:r>
            <a:r>
              <a:rPr lang="th-TH" sz="2800" dirty="0"/>
              <a:t>และ</a:t>
            </a:r>
            <a:r>
              <a:rPr lang="th-TH" sz="2800" dirty="0" err="1"/>
              <a:t>รพช.</a:t>
            </a:r>
            <a:r>
              <a:rPr lang="th-TH" sz="2800" dirty="0"/>
              <a:t>เพื่อให้การสำรองยาเป็นไปตามเป้าหมาย</a:t>
            </a:r>
            <a:endParaRPr lang="th-TH" sz="2800" kern="0" dirty="0">
              <a:latin typeface="+mj-lt"/>
              <a:ea typeface="SimSun" pitchFamily="2" charset="-122"/>
              <a:cs typeface="+mj-cs"/>
            </a:endParaRPr>
          </a:p>
        </p:txBody>
      </p:sp>
      <p:sp>
        <p:nvSpPr>
          <p:cNvPr id="16" name="Rectangle 2"/>
          <p:cNvSpPr txBox="1">
            <a:spLocks noChangeArrowheads="1"/>
          </p:cNvSpPr>
          <p:nvPr/>
        </p:nvSpPr>
        <p:spPr bwMode="auto">
          <a:xfrm>
            <a:off x="1254125" y="5214938"/>
            <a:ext cx="7604125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defRPr/>
            </a:pPr>
            <a:r>
              <a:rPr lang="th-TH" sz="2800" b="1" kern="0" dirty="0">
                <a:latin typeface="+mj-lt"/>
                <a:ea typeface="+mj-ea"/>
                <a:cs typeface="+mj-cs"/>
              </a:rPr>
              <a:t>- </a:t>
            </a:r>
            <a:r>
              <a:rPr lang="th-TH" sz="2800" dirty="0"/>
              <a:t>การใช้ยา 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item</a:t>
            </a:r>
            <a:r>
              <a:rPr lang="en-US" sz="2800" dirty="0"/>
              <a:t> </a:t>
            </a:r>
            <a:r>
              <a:rPr lang="th-TH" sz="2800" dirty="0"/>
              <a:t>เดียวกันของหน่วยบริการทุกระดับ ที่มีลักษณะเหมือนกัน</a:t>
            </a:r>
            <a:endParaRPr lang="th-TH" sz="2800" kern="0" dirty="0">
              <a:latin typeface="+mj-lt"/>
              <a:ea typeface="SimSun" pitchFamily="2" charset="-122"/>
              <a:cs typeface="+mj-cs"/>
            </a:endParaRPr>
          </a:p>
        </p:txBody>
      </p:sp>
      <p:sp>
        <p:nvSpPr>
          <p:cNvPr id="17" name="Rectangle 2"/>
          <p:cNvSpPr txBox="1">
            <a:spLocks noChangeArrowheads="1"/>
          </p:cNvSpPr>
          <p:nvPr/>
        </p:nvSpPr>
        <p:spPr bwMode="auto">
          <a:xfrm>
            <a:off x="1285875" y="5643563"/>
            <a:ext cx="7604125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defRPr/>
            </a:pPr>
            <a:r>
              <a:rPr lang="th-TH" sz="2800" b="1" kern="0" dirty="0">
                <a:latin typeface="+mj-lt"/>
                <a:ea typeface="+mj-ea"/>
                <a:cs typeface="+mj-cs"/>
              </a:rPr>
              <a:t>- </a:t>
            </a:r>
            <a:r>
              <a:rPr lang="th-TH" sz="2800" dirty="0"/>
              <a:t>มาตรการอื่นๆที่จะทำให้เกิดการประหยัดค่าใช้จ่ายเรื่องยาและเวชภัณฑ์อื่นๆ รวมทั้งวัสดุวิทยาศาสตร์การแพทย์ลดลง ร้อยละ 10 และ 20 ตามลำดับ</a:t>
            </a:r>
            <a:endParaRPr lang="th-TH" sz="2800" kern="0" dirty="0">
              <a:latin typeface="+mj-lt"/>
              <a:ea typeface="SimSun" pitchFamily="2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85800" y="188913"/>
            <a:ext cx="7342188" cy="915987"/>
          </a:xfrm>
        </p:spPr>
        <p:txBody>
          <a:bodyPr/>
          <a:lstStyle/>
          <a:p>
            <a:pPr algn="ctr">
              <a:defRPr/>
            </a:pPr>
            <a:r>
              <a:rPr lang="th-TH" b="1" dirty="0" smtClean="0">
                <a:solidFill>
                  <a:srgbClr val="FF0000"/>
                </a:solidFill>
              </a:rPr>
              <a:t>แนวทางการดำเนินงานของผู้</a:t>
            </a:r>
            <a:r>
              <a:rPr lang="th-TH" b="1" dirty="0" err="1" smtClean="0">
                <a:solidFill>
                  <a:srgbClr val="FF0000"/>
                </a:solidFill>
              </a:rPr>
              <a:t>นิเทศก์</a:t>
            </a:r>
            <a:endParaRPr lang="th-TH" b="1" dirty="0">
              <a:solidFill>
                <a:srgbClr val="FF0000"/>
              </a:solidFill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684213" y="1412875"/>
            <a:ext cx="7696200" cy="3657600"/>
          </a:xfrm>
        </p:spPr>
        <p:txBody>
          <a:bodyPr/>
          <a:lstStyle/>
          <a:p>
            <a:pPr>
              <a:defRPr/>
            </a:pPr>
            <a:r>
              <a:rPr lang="th-TH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1.สนับสนุนการดำเนินงานของ </a:t>
            </a:r>
            <a:r>
              <a:rPr lang="en-US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CEO </a:t>
            </a:r>
            <a:r>
              <a:rPr lang="th-TH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เขตในฐานะหน่วยงานจัดทำมาตรฐานในการดำเนินงาน</a:t>
            </a:r>
          </a:p>
          <a:p>
            <a:pPr>
              <a:defRPr/>
            </a:pPr>
            <a:endParaRPr lang="th-TH" dirty="0">
              <a:solidFill>
                <a:schemeClr val="bg2">
                  <a:lumMod val="40000"/>
                  <a:lumOff val="60000"/>
                </a:schemeClr>
              </a:solidFill>
            </a:endParaRPr>
          </a:p>
          <a:p>
            <a:pPr>
              <a:defRPr/>
            </a:pPr>
            <a:r>
              <a:rPr lang="th-TH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2.ติดตามและตรวจสอบการดำเนินงานของหน่วยงานในเขต</a:t>
            </a:r>
          </a:p>
          <a:p>
            <a:pPr marL="0" indent="0">
              <a:buFontTx/>
              <a:buNone/>
              <a:defRPr/>
            </a:pPr>
            <a:r>
              <a:rPr lang="th-TH" dirty="0">
                <a:solidFill>
                  <a:schemeClr val="bg2">
                    <a:lumMod val="40000"/>
                    <a:lumOff val="60000"/>
                  </a:schemeClr>
                </a:solidFill>
              </a:rPr>
              <a:t> </a:t>
            </a:r>
            <a:r>
              <a:rPr lang="th-TH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        (นิเทศงาน)</a:t>
            </a:r>
            <a:endParaRPr lang="th-TH" dirty="0"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ตัวเชื่อมต่อตรง 7"/>
          <p:cNvSpPr>
            <a:spLocks noChangeShapeType="1"/>
          </p:cNvSpPr>
          <p:nvPr/>
        </p:nvSpPr>
        <p:spPr bwMode="auto">
          <a:xfrm>
            <a:off x="5080000" y="942975"/>
            <a:ext cx="0" cy="295275"/>
          </a:xfrm>
          <a:prstGeom prst="line">
            <a:avLst/>
          </a:prstGeom>
          <a:noFill/>
          <a:ln w="9525" algn="ctr">
            <a:solidFill>
              <a:srgbClr val="4A7EBB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13315" name="กล่องข้อความ 2"/>
          <p:cNvSpPr txBox="1">
            <a:spLocks noChangeArrowheads="1"/>
          </p:cNvSpPr>
          <p:nvPr/>
        </p:nvSpPr>
        <p:spPr bwMode="auto">
          <a:xfrm>
            <a:off x="571500" y="428625"/>
            <a:ext cx="8286750" cy="447675"/>
          </a:xfrm>
          <a:prstGeom prst="rect">
            <a:avLst/>
          </a:prstGeom>
          <a:solidFill>
            <a:schemeClr val="bg1"/>
          </a:solidFill>
          <a:ln w="127000" cmpd="dbl" algn="ctr">
            <a:solidFill>
              <a:srgbClr val="9BBB59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Aft>
                <a:spcPts val="1000"/>
              </a:spcAft>
            </a:pPr>
            <a:r>
              <a:rPr lang="th-TH" sz="2400" b="1" dirty="0">
                <a:latin typeface="Tahoma" pitchFamily="34" charset="0"/>
                <a:cs typeface="Tahoma" pitchFamily="34" charset="0"/>
              </a:rPr>
              <a:t>การตรวจราชการแบบ</a:t>
            </a:r>
            <a:r>
              <a:rPr lang="th-TH" sz="2400" b="1" dirty="0" err="1">
                <a:latin typeface="Tahoma" pitchFamily="34" charset="0"/>
                <a:cs typeface="Tahoma" pitchFamily="34" charset="0"/>
              </a:rPr>
              <a:t>บูรณา</a:t>
            </a:r>
            <a:r>
              <a:rPr lang="th-TH" sz="2400" b="1" dirty="0">
                <a:latin typeface="Tahoma" pitchFamily="34" charset="0"/>
                <a:cs typeface="Tahoma" pitchFamily="34" charset="0"/>
              </a:rPr>
              <a:t>การ ปีงบประมาณ พ.ศ. ๒๕๕๗</a:t>
            </a:r>
            <a:endParaRPr lang="th-TH" sz="24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6" name="กล่องข้อความ 2"/>
          <p:cNvSpPr txBox="1">
            <a:spLocks noChangeArrowheads="1"/>
          </p:cNvSpPr>
          <p:nvPr/>
        </p:nvSpPr>
        <p:spPr bwMode="auto">
          <a:xfrm>
            <a:off x="2714625" y="1143000"/>
            <a:ext cx="4857750" cy="4238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63500" cmpd="thickThin" algn="ctr">
            <a:solidFill>
              <a:srgbClr val="4BACC6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th-TH" sz="2400" b="1" dirty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ยุทธศาสตร์ประเทศ</a:t>
            </a:r>
          </a:p>
        </p:txBody>
      </p:sp>
      <p:sp>
        <p:nvSpPr>
          <p:cNvPr id="13317" name="ตัวเชื่อมต่อตรง 7"/>
          <p:cNvSpPr>
            <a:spLocks noChangeShapeType="1"/>
          </p:cNvSpPr>
          <p:nvPr/>
        </p:nvSpPr>
        <p:spPr bwMode="auto">
          <a:xfrm>
            <a:off x="5102225" y="1616075"/>
            <a:ext cx="0" cy="200025"/>
          </a:xfrm>
          <a:prstGeom prst="line">
            <a:avLst/>
          </a:prstGeom>
          <a:noFill/>
          <a:ln w="9525" algn="ctr">
            <a:solidFill>
              <a:srgbClr val="4A7EBB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cxnSp>
        <p:nvCxnSpPr>
          <p:cNvPr id="13318" name="AutoShape 8"/>
          <p:cNvCxnSpPr>
            <a:cxnSpLocks noChangeShapeType="1"/>
            <a:endCxn id="13322" idx="0"/>
          </p:cNvCxnSpPr>
          <p:nvPr/>
        </p:nvCxnSpPr>
        <p:spPr bwMode="auto">
          <a:xfrm>
            <a:off x="1492250" y="1816100"/>
            <a:ext cx="6464300" cy="0"/>
          </a:xfrm>
          <a:prstGeom prst="straightConnector1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</p:spPr>
      </p:cxnSp>
      <p:sp>
        <p:nvSpPr>
          <p:cNvPr id="13319" name="ตัวเชื่อมต่อตรง 7"/>
          <p:cNvSpPr>
            <a:spLocks noChangeShapeType="1"/>
          </p:cNvSpPr>
          <p:nvPr/>
        </p:nvSpPr>
        <p:spPr bwMode="auto">
          <a:xfrm>
            <a:off x="1492250" y="1816100"/>
            <a:ext cx="0" cy="200025"/>
          </a:xfrm>
          <a:prstGeom prst="line">
            <a:avLst/>
          </a:prstGeom>
          <a:noFill/>
          <a:ln w="9525" algn="ctr">
            <a:solidFill>
              <a:srgbClr val="4A7EBB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13320" name="ตัวเชื่อมต่อตรง 7"/>
          <p:cNvSpPr>
            <a:spLocks noChangeShapeType="1"/>
          </p:cNvSpPr>
          <p:nvPr/>
        </p:nvSpPr>
        <p:spPr bwMode="auto">
          <a:xfrm>
            <a:off x="3727450" y="1816100"/>
            <a:ext cx="0" cy="200025"/>
          </a:xfrm>
          <a:prstGeom prst="line">
            <a:avLst/>
          </a:prstGeom>
          <a:noFill/>
          <a:ln w="9525" algn="ctr">
            <a:solidFill>
              <a:srgbClr val="4A7EBB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13321" name="ตัวเชื่อมต่อตรง 7"/>
          <p:cNvSpPr>
            <a:spLocks noChangeShapeType="1"/>
          </p:cNvSpPr>
          <p:nvPr/>
        </p:nvSpPr>
        <p:spPr bwMode="auto">
          <a:xfrm>
            <a:off x="5813425" y="1814513"/>
            <a:ext cx="0" cy="200025"/>
          </a:xfrm>
          <a:prstGeom prst="line">
            <a:avLst/>
          </a:prstGeom>
          <a:noFill/>
          <a:ln w="9525" algn="ctr">
            <a:solidFill>
              <a:srgbClr val="4A7EBB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13322" name="ตัวเชื่อมต่อตรง 7"/>
          <p:cNvSpPr>
            <a:spLocks noChangeShapeType="1"/>
          </p:cNvSpPr>
          <p:nvPr/>
        </p:nvSpPr>
        <p:spPr bwMode="auto">
          <a:xfrm>
            <a:off x="7956550" y="1816100"/>
            <a:ext cx="0" cy="200025"/>
          </a:xfrm>
          <a:prstGeom prst="line">
            <a:avLst/>
          </a:prstGeom>
          <a:noFill/>
          <a:ln w="9525" algn="ctr">
            <a:solidFill>
              <a:srgbClr val="4A7EBB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12" name="กล่องข้อความ 2"/>
          <p:cNvSpPr txBox="1">
            <a:spLocks noChangeArrowheads="1"/>
          </p:cNvSpPr>
          <p:nvPr/>
        </p:nvSpPr>
        <p:spPr bwMode="auto">
          <a:xfrm>
            <a:off x="395288" y="1995488"/>
            <a:ext cx="2209800" cy="1076325"/>
          </a:xfrm>
          <a:prstGeom prst="rect">
            <a:avLst/>
          </a:prstGeom>
          <a:gradFill rotWithShape="1">
            <a:gsLst>
              <a:gs pos="0">
                <a:srgbClr val="9EEAFF"/>
              </a:gs>
              <a:gs pos="35001">
                <a:srgbClr val="BBEFFF"/>
              </a:gs>
              <a:gs pos="100000">
                <a:srgbClr val="E4F9FF"/>
              </a:gs>
            </a:gsLst>
            <a:lin ang="16200000" scaled="1"/>
          </a:gradFill>
          <a:ln w="9525" algn="ctr">
            <a:solidFill>
              <a:srgbClr val="46AAC5"/>
            </a:solidFill>
            <a:miter lim="800000"/>
            <a:headEnd/>
            <a:tailEnd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</p:spPr>
        <p:txBody>
          <a:bodyPr/>
          <a:lstStyle/>
          <a:p>
            <a:pPr algn="ctr">
              <a:defRPr/>
            </a:pPr>
            <a:r>
              <a:rPr lang="th-TH" sz="1600" b="1" dirty="0">
                <a:solidFill>
                  <a:srgbClr val="FF0066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ยุทธศาสตร์ที่ ๑ </a:t>
            </a:r>
            <a:r>
              <a:rPr lang="en-US" sz="1600" b="1" dirty="0">
                <a:solidFill>
                  <a:srgbClr val="FF0066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</a:t>
            </a:r>
          </a:p>
          <a:p>
            <a:pPr algn="ctr">
              <a:defRPr/>
            </a:pPr>
            <a:r>
              <a:rPr lang="th-TH" sz="1600" dirty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การสร้างความสามารถในการแข่งขัน</a:t>
            </a:r>
            <a:endParaRPr lang="en-US" sz="1600" dirty="0">
              <a:solidFill>
                <a:srgbClr val="0000FF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>
              <a:defRPr/>
            </a:pPr>
            <a:r>
              <a:rPr lang="th-TH" sz="1600" dirty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ของประเทศ</a:t>
            </a:r>
            <a:endParaRPr lang="th-TH" sz="2800" dirty="0">
              <a:solidFill>
                <a:srgbClr val="0000FF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3" name="กล่องข้อความ 2"/>
          <p:cNvSpPr txBox="1">
            <a:spLocks noChangeArrowheads="1"/>
          </p:cNvSpPr>
          <p:nvPr/>
        </p:nvSpPr>
        <p:spPr bwMode="auto">
          <a:xfrm>
            <a:off x="2692400" y="2016125"/>
            <a:ext cx="2076450" cy="1270000"/>
          </a:xfrm>
          <a:prstGeom prst="rect">
            <a:avLst/>
          </a:prstGeom>
          <a:gradFill rotWithShape="1">
            <a:gsLst>
              <a:gs pos="0">
                <a:srgbClr val="9EEAFF"/>
              </a:gs>
              <a:gs pos="35001">
                <a:srgbClr val="BBEFFF"/>
              </a:gs>
              <a:gs pos="100000">
                <a:srgbClr val="E4F9FF"/>
              </a:gs>
            </a:gsLst>
            <a:lin ang="16200000" scaled="1"/>
          </a:gradFill>
          <a:ln w="9525" algn="ctr">
            <a:solidFill>
              <a:srgbClr val="46AAC5"/>
            </a:solidFill>
            <a:miter lim="800000"/>
            <a:headEnd/>
            <a:tailEnd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</p:spPr>
        <p:txBody>
          <a:bodyPr/>
          <a:lstStyle/>
          <a:p>
            <a:pPr algn="ctr">
              <a:defRPr/>
            </a:pPr>
            <a:r>
              <a:rPr lang="th-TH" sz="1600" b="1" dirty="0">
                <a:solidFill>
                  <a:srgbClr val="FF0066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ยุทธศาสตร์ที่ ๒ </a:t>
            </a:r>
            <a:r>
              <a:rPr lang="en-US" sz="1600" b="1" dirty="0">
                <a:solidFill>
                  <a:srgbClr val="FF0066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</a:p>
          <a:p>
            <a:pPr algn="ctr">
              <a:defRPr/>
            </a:pPr>
            <a:r>
              <a:rPr lang="th-TH" sz="1600" dirty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การสร้างโอกาสความเสมอภาค</a:t>
            </a:r>
            <a:endParaRPr lang="en-US" sz="1600" dirty="0">
              <a:solidFill>
                <a:srgbClr val="0000FF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>
              <a:defRPr/>
            </a:pPr>
            <a:r>
              <a:rPr lang="th-TH" sz="1600" dirty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และเท่าเทียมกันทางสังคม</a:t>
            </a:r>
            <a:endParaRPr lang="th-TH" sz="2800" dirty="0">
              <a:solidFill>
                <a:srgbClr val="0000FF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4" name="กล่องข้อความ 2"/>
          <p:cNvSpPr txBox="1">
            <a:spLocks noChangeArrowheads="1"/>
          </p:cNvSpPr>
          <p:nvPr/>
        </p:nvSpPr>
        <p:spPr bwMode="auto">
          <a:xfrm>
            <a:off x="4846638" y="2016125"/>
            <a:ext cx="1924050" cy="1055688"/>
          </a:xfrm>
          <a:prstGeom prst="rect">
            <a:avLst/>
          </a:prstGeom>
          <a:gradFill rotWithShape="1">
            <a:gsLst>
              <a:gs pos="0">
                <a:srgbClr val="9EEAFF"/>
              </a:gs>
              <a:gs pos="35001">
                <a:srgbClr val="BBEFFF"/>
              </a:gs>
              <a:gs pos="100000">
                <a:srgbClr val="E4F9FF"/>
              </a:gs>
            </a:gsLst>
            <a:lin ang="16200000" scaled="1"/>
          </a:gradFill>
          <a:ln w="9525" algn="ctr">
            <a:solidFill>
              <a:srgbClr val="46AAC5"/>
            </a:solidFill>
            <a:miter lim="800000"/>
            <a:headEnd/>
            <a:tailEnd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</p:spPr>
        <p:txBody>
          <a:bodyPr/>
          <a:lstStyle/>
          <a:p>
            <a:pPr algn="ctr">
              <a:defRPr/>
            </a:pPr>
            <a:r>
              <a:rPr lang="th-TH" sz="1600" b="1" dirty="0">
                <a:solidFill>
                  <a:srgbClr val="FF0066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ยุทธศาสตร์ที่ ๓ </a:t>
            </a:r>
            <a:r>
              <a:rPr lang="en-US" sz="1600" b="1" dirty="0">
                <a:solidFill>
                  <a:srgbClr val="FF0066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</a:t>
            </a:r>
          </a:p>
          <a:p>
            <a:pPr algn="ctr">
              <a:defRPr/>
            </a:pPr>
            <a:r>
              <a:rPr lang="th-TH" sz="1600" dirty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การสร้างการเติบโตบนคุณภาพชีวิตที่เป็นมิตรกับสิ่งแวดล้อม</a:t>
            </a:r>
            <a:endParaRPr lang="th-TH" sz="2800" dirty="0">
              <a:solidFill>
                <a:srgbClr val="0000FF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5" name="กล่องข้อความ 2"/>
          <p:cNvSpPr txBox="1">
            <a:spLocks noChangeArrowheads="1"/>
          </p:cNvSpPr>
          <p:nvPr/>
        </p:nvSpPr>
        <p:spPr bwMode="auto">
          <a:xfrm>
            <a:off x="6848475" y="2022475"/>
            <a:ext cx="2200275" cy="1120775"/>
          </a:xfrm>
          <a:prstGeom prst="rect">
            <a:avLst/>
          </a:prstGeom>
          <a:gradFill rotWithShape="1">
            <a:gsLst>
              <a:gs pos="0">
                <a:srgbClr val="9EEAFF"/>
              </a:gs>
              <a:gs pos="35001">
                <a:srgbClr val="BBEFFF"/>
              </a:gs>
              <a:gs pos="100000">
                <a:srgbClr val="E4F9FF"/>
              </a:gs>
            </a:gsLst>
            <a:lin ang="16200000" scaled="1"/>
          </a:gradFill>
          <a:ln w="9525" algn="ctr">
            <a:solidFill>
              <a:srgbClr val="46AAC5"/>
            </a:solidFill>
            <a:miter lim="800000"/>
            <a:headEnd/>
            <a:tailEnd/>
          </a:ln>
          <a:effectLst>
            <a:outerShdw blurRad="40000" dist="20000" dir="5400000" rotWithShape="0">
              <a:srgbClr val="000000">
                <a:alpha val="37999"/>
              </a:srgbClr>
            </a:outerShdw>
          </a:effectLst>
        </p:spPr>
        <p:txBody>
          <a:bodyPr/>
          <a:lstStyle/>
          <a:p>
            <a:pPr algn="ctr">
              <a:defRPr/>
            </a:pPr>
            <a:r>
              <a:rPr lang="th-TH" sz="1600" b="1" dirty="0">
                <a:solidFill>
                  <a:srgbClr val="FF0066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ยุทธศาสตร์ที่ ๔ </a:t>
            </a:r>
            <a:r>
              <a:rPr lang="en-US" sz="1600" b="1" dirty="0">
                <a:solidFill>
                  <a:srgbClr val="FF0066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</a:t>
            </a:r>
          </a:p>
          <a:p>
            <a:pPr algn="ctr">
              <a:defRPr/>
            </a:pPr>
            <a:r>
              <a:rPr lang="th-TH" sz="1600" dirty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การปรับสมดุลและ</a:t>
            </a:r>
            <a:endParaRPr lang="en-US" sz="1600" dirty="0">
              <a:solidFill>
                <a:srgbClr val="0000FF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>
              <a:defRPr/>
            </a:pPr>
            <a:r>
              <a:rPr lang="th-TH" sz="1600" dirty="0"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พัฒนาระบบการบริหารจัดการภาครัฐ</a:t>
            </a:r>
            <a:endParaRPr lang="th-TH" sz="2800" dirty="0">
              <a:solidFill>
                <a:srgbClr val="0000FF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13327" name="AutoShape 18"/>
          <p:cNvCxnSpPr>
            <a:cxnSpLocks noChangeShapeType="1"/>
          </p:cNvCxnSpPr>
          <p:nvPr/>
        </p:nvCxnSpPr>
        <p:spPr bwMode="auto">
          <a:xfrm>
            <a:off x="1285875" y="3071813"/>
            <a:ext cx="0" cy="495300"/>
          </a:xfrm>
          <a:prstGeom prst="straightConnector1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</p:spPr>
      </p:cxnSp>
      <p:sp>
        <p:nvSpPr>
          <p:cNvPr id="13328" name="กล่องข้อความ 2"/>
          <p:cNvSpPr txBox="1">
            <a:spLocks noChangeArrowheads="1"/>
          </p:cNvSpPr>
          <p:nvPr/>
        </p:nvSpPr>
        <p:spPr bwMode="auto">
          <a:xfrm>
            <a:off x="727075" y="3508375"/>
            <a:ext cx="1209675" cy="920750"/>
          </a:xfrm>
          <a:prstGeom prst="rect">
            <a:avLst/>
          </a:prstGeom>
          <a:solidFill>
            <a:srgbClr val="FFFFFF"/>
          </a:solidFill>
          <a:ln w="63500" cmpd="thickThin" algn="ctr">
            <a:solidFill>
              <a:srgbClr val="7030A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th-TH" sz="1600" b="1" dirty="0">
                <a:solidFill>
                  <a:srgbClr val="7030A0"/>
                </a:solidFill>
                <a:latin typeface="Tahoma" pitchFamily="34" charset="0"/>
                <a:cs typeface="Tahoma" pitchFamily="34" charset="0"/>
              </a:rPr>
              <a:t>ครัวไทยสู่ครัวโลก</a:t>
            </a:r>
          </a:p>
          <a:p>
            <a:pPr algn="ctr"/>
            <a:r>
              <a:rPr lang="en-US" sz="1600" b="1" dirty="0">
                <a:solidFill>
                  <a:srgbClr val="7030A0"/>
                </a:solidFill>
                <a:latin typeface="Tahoma" pitchFamily="34" charset="0"/>
                <a:cs typeface="Tahoma" pitchFamily="34" charset="0"/>
              </a:rPr>
              <a:t>(VC)</a:t>
            </a:r>
            <a:endParaRPr lang="th-TH" sz="2800" dirty="0">
              <a:solidFill>
                <a:srgbClr val="7030A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3329" name="กล่องข้อความ 2"/>
          <p:cNvSpPr txBox="1">
            <a:spLocks noChangeArrowheads="1"/>
          </p:cNvSpPr>
          <p:nvPr/>
        </p:nvSpPr>
        <p:spPr bwMode="auto">
          <a:xfrm>
            <a:off x="2357438" y="3500438"/>
            <a:ext cx="1214437" cy="71437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prstDash val="dash"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th-TH" sz="1800" b="1" dirty="0">
                <a:solidFill>
                  <a:srgbClr val="D4511C"/>
                </a:solidFill>
                <a:latin typeface="Tahoma" pitchFamily="34" charset="0"/>
                <a:cs typeface="Tahoma" pitchFamily="34" charset="0"/>
              </a:rPr>
              <a:t>ท่องเที่ยว</a:t>
            </a:r>
            <a:r>
              <a:rPr lang="en-US" sz="1800" b="1" dirty="0">
                <a:solidFill>
                  <a:srgbClr val="D4511C"/>
                </a:solidFill>
                <a:latin typeface="Tahoma" pitchFamily="34" charset="0"/>
                <a:cs typeface="Tahoma" pitchFamily="34" charset="0"/>
              </a:rPr>
              <a:t> </a:t>
            </a:r>
          </a:p>
          <a:p>
            <a:pPr algn="ctr"/>
            <a:r>
              <a:rPr lang="en-US" sz="1800" b="1" dirty="0">
                <a:solidFill>
                  <a:srgbClr val="006600"/>
                </a:solidFill>
                <a:latin typeface="Tahoma" pitchFamily="34" charset="0"/>
                <a:cs typeface="Tahoma" pitchFamily="34" charset="0"/>
              </a:rPr>
              <a:t>Logistic</a:t>
            </a:r>
            <a:r>
              <a:rPr lang="en-US" sz="1800" b="1" dirty="0">
                <a:latin typeface="Tahoma" pitchFamily="34" charset="0"/>
                <a:cs typeface="Tahoma" pitchFamily="34" charset="0"/>
              </a:rPr>
              <a:t> </a:t>
            </a:r>
            <a:endParaRPr lang="th-TH" sz="1800" b="1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3330" name="กล่องข้อความ 2"/>
          <p:cNvSpPr txBox="1">
            <a:spLocks noChangeArrowheads="1"/>
          </p:cNvSpPr>
          <p:nvPr/>
        </p:nvSpPr>
        <p:spPr bwMode="auto">
          <a:xfrm>
            <a:off x="3898900" y="3479800"/>
            <a:ext cx="1316038" cy="87788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prstDash val="dash"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th-TH" sz="1600" b="1" dirty="0">
                <a:solidFill>
                  <a:srgbClr val="B1A35A"/>
                </a:solidFill>
                <a:latin typeface="Tahoma" pitchFamily="34" charset="0"/>
                <a:cs typeface="Tahoma" pitchFamily="34" charset="0"/>
              </a:rPr>
              <a:t>การศึกษา </a:t>
            </a:r>
            <a:endParaRPr lang="en-US" sz="1600" b="1" dirty="0">
              <a:solidFill>
                <a:srgbClr val="B1A35A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th-TH" sz="1600" b="1" dirty="0">
                <a:solidFill>
                  <a:srgbClr val="0000FF"/>
                </a:solidFill>
                <a:latin typeface="Tahoma" pitchFamily="34" charset="0"/>
                <a:cs typeface="Tahoma" pitchFamily="34" charset="0"/>
              </a:rPr>
              <a:t>สาธารณสุข </a:t>
            </a:r>
            <a:endParaRPr lang="en-US" sz="1600" b="1" dirty="0">
              <a:solidFill>
                <a:srgbClr val="0000FF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th-TH" sz="16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แรงงาน </a:t>
            </a:r>
            <a:endParaRPr lang="th-TH" sz="1600" dirty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</p:txBody>
      </p:sp>
      <p:cxnSp>
        <p:nvCxnSpPr>
          <p:cNvPr id="13331" name="AutoShape 22"/>
          <p:cNvCxnSpPr>
            <a:cxnSpLocks noChangeShapeType="1"/>
          </p:cNvCxnSpPr>
          <p:nvPr/>
        </p:nvCxnSpPr>
        <p:spPr bwMode="auto">
          <a:xfrm rot="5400000">
            <a:off x="1119188" y="4003675"/>
            <a:ext cx="1884362" cy="20638"/>
          </a:xfrm>
          <a:prstGeom prst="straightConnector1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</p:spPr>
      </p:cxnSp>
      <p:cxnSp>
        <p:nvCxnSpPr>
          <p:cNvPr id="13332" name="AutoShape 23"/>
          <p:cNvCxnSpPr>
            <a:cxnSpLocks noChangeShapeType="1"/>
            <a:stCxn id="13" idx="2"/>
          </p:cNvCxnSpPr>
          <p:nvPr/>
        </p:nvCxnSpPr>
        <p:spPr bwMode="auto">
          <a:xfrm rot="5400000">
            <a:off x="2884487" y="4119563"/>
            <a:ext cx="1679575" cy="12700"/>
          </a:xfrm>
          <a:prstGeom prst="straightConnector1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</p:spPr>
      </p:cxnSp>
      <p:cxnSp>
        <p:nvCxnSpPr>
          <p:cNvPr id="13333" name="AutoShape 24"/>
          <p:cNvCxnSpPr>
            <a:cxnSpLocks noChangeShapeType="1"/>
          </p:cNvCxnSpPr>
          <p:nvPr/>
        </p:nvCxnSpPr>
        <p:spPr bwMode="auto">
          <a:xfrm>
            <a:off x="2051050" y="4965700"/>
            <a:ext cx="5048250" cy="0"/>
          </a:xfrm>
          <a:prstGeom prst="straightConnector1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</p:spPr>
      </p:cxnSp>
      <p:cxnSp>
        <p:nvCxnSpPr>
          <p:cNvPr id="13334" name="AutoShape 26"/>
          <p:cNvCxnSpPr>
            <a:cxnSpLocks noChangeShapeType="1"/>
          </p:cNvCxnSpPr>
          <p:nvPr/>
        </p:nvCxnSpPr>
        <p:spPr bwMode="auto">
          <a:xfrm>
            <a:off x="3736975" y="3822700"/>
            <a:ext cx="152400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</p:spPr>
      </p:cxnSp>
      <p:sp>
        <p:nvSpPr>
          <p:cNvPr id="13335" name="กล่องข้อความ 2"/>
          <p:cNvSpPr txBox="1">
            <a:spLocks noChangeArrowheads="1"/>
          </p:cNvSpPr>
          <p:nvPr/>
        </p:nvSpPr>
        <p:spPr bwMode="auto">
          <a:xfrm>
            <a:off x="1214438" y="5243513"/>
            <a:ext cx="6572250" cy="542925"/>
          </a:xfrm>
          <a:prstGeom prst="rect">
            <a:avLst/>
          </a:prstGeom>
          <a:solidFill>
            <a:srgbClr val="FFFFFF"/>
          </a:solidFill>
          <a:ln w="63500" cmpd="thickThin" algn="ctr">
            <a:solidFill>
              <a:srgbClr val="7030A0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spcAft>
                <a:spcPts val="1000"/>
              </a:spcAft>
            </a:pPr>
            <a:r>
              <a:rPr lang="th-TH" sz="2400" b="1" dirty="0">
                <a:solidFill>
                  <a:srgbClr val="7030A0"/>
                </a:solidFill>
                <a:latin typeface="Tahoma" pitchFamily="34" charset="0"/>
                <a:cs typeface="Tahoma" pitchFamily="34" charset="0"/>
              </a:rPr>
              <a:t>การดำเนินการเพื่อเข้าสู่ประชาคมอาเซียน</a:t>
            </a:r>
            <a:endParaRPr lang="th-TH" sz="2400" dirty="0">
              <a:solidFill>
                <a:srgbClr val="7030A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3336" name="กล่องข้อความ 2"/>
          <p:cNvSpPr txBox="1">
            <a:spLocks noChangeArrowheads="1"/>
          </p:cNvSpPr>
          <p:nvPr/>
        </p:nvSpPr>
        <p:spPr bwMode="auto">
          <a:xfrm>
            <a:off x="5570538" y="3570288"/>
            <a:ext cx="1144587" cy="43021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prstDash val="dash"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th-TH" sz="2000" b="1">
                <a:solidFill>
                  <a:srgbClr val="800000"/>
                </a:solidFill>
                <a:latin typeface="Tahoma" pitchFamily="34" charset="0"/>
                <a:cs typeface="Tahoma" pitchFamily="34" charset="0"/>
              </a:rPr>
              <a:t>ภัยพิบัติ</a:t>
            </a:r>
          </a:p>
        </p:txBody>
      </p:sp>
      <p:sp>
        <p:nvSpPr>
          <p:cNvPr id="13337" name="กล่องข้อความ 2"/>
          <p:cNvSpPr txBox="1">
            <a:spLocks noChangeArrowheads="1"/>
          </p:cNvSpPr>
          <p:nvPr/>
        </p:nvSpPr>
        <p:spPr bwMode="auto">
          <a:xfrm>
            <a:off x="7312025" y="3563938"/>
            <a:ext cx="1689100" cy="72231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prstDash val="dash"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th-TH" sz="2000" b="1">
                <a:solidFill>
                  <a:srgbClr val="006666"/>
                </a:solidFill>
                <a:latin typeface="Tahoma" pitchFamily="34" charset="0"/>
                <a:cs typeface="Tahoma" pitchFamily="34" charset="0"/>
              </a:rPr>
              <a:t>ระเบียบ/กฎหมาย</a:t>
            </a:r>
            <a:r>
              <a:rPr lang="en-US" sz="2000" b="1">
                <a:solidFill>
                  <a:srgbClr val="006666"/>
                </a:solidFill>
                <a:latin typeface="Tahoma" pitchFamily="34" charset="0"/>
                <a:cs typeface="Tahoma" pitchFamily="34" charset="0"/>
              </a:rPr>
              <a:t> </a:t>
            </a:r>
            <a:endParaRPr lang="th-TH" sz="2000">
              <a:solidFill>
                <a:srgbClr val="006666"/>
              </a:solidFill>
              <a:latin typeface="Tahoma" pitchFamily="34" charset="0"/>
              <a:cs typeface="Tahoma" pitchFamily="34" charset="0"/>
            </a:endParaRPr>
          </a:p>
        </p:txBody>
      </p:sp>
      <p:cxnSp>
        <p:nvCxnSpPr>
          <p:cNvPr id="13338" name="AutoShape 30"/>
          <p:cNvCxnSpPr>
            <a:cxnSpLocks noChangeShapeType="1"/>
          </p:cNvCxnSpPr>
          <p:nvPr/>
        </p:nvCxnSpPr>
        <p:spPr bwMode="auto">
          <a:xfrm rot="16200000" flipH="1">
            <a:off x="4414044" y="4015582"/>
            <a:ext cx="1893887" cy="6350"/>
          </a:xfrm>
          <a:prstGeom prst="straightConnector1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</p:spPr>
      </p:cxnSp>
      <p:cxnSp>
        <p:nvCxnSpPr>
          <p:cNvPr id="13339" name="AutoShape 31"/>
          <p:cNvCxnSpPr>
            <a:cxnSpLocks noChangeShapeType="1"/>
          </p:cNvCxnSpPr>
          <p:nvPr/>
        </p:nvCxnSpPr>
        <p:spPr bwMode="auto">
          <a:xfrm rot="16200000" flipH="1">
            <a:off x="6187282" y="4028281"/>
            <a:ext cx="1797050" cy="26987"/>
          </a:xfrm>
          <a:prstGeom prst="straightConnector1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</p:spPr>
      </p:cxnSp>
      <p:cxnSp>
        <p:nvCxnSpPr>
          <p:cNvPr id="13340" name="AutoShape 32"/>
          <p:cNvCxnSpPr>
            <a:cxnSpLocks noChangeShapeType="1"/>
            <a:stCxn id="13336" idx="1"/>
          </p:cNvCxnSpPr>
          <p:nvPr/>
        </p:nvCxnSpPr>
        <p:spPr bwMode="auto">
          <a:xfrm rot="10800000" flipV="1">
            <a:off x="5364163" y="3786188"/>
            <a:ext cx="206375" cy="1587"/>
          </a:xfrm>
          <a:prstGeom prst="straightConnector1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</p:spPr>
      </p:cxnSp>
      <p:cxnSp>
        <p:nvCxnSpPr>
          <p:cNvPr id="13341" name="AutoShape 33"/>
          <p:cNvCxnSpPr>
            <a:cxnSpLocks noChangeShapeType="1"/>
          </p:cNvCxnSpPr>
          <p:nvPr/>
        </p:nvCxnSpPr>
        <p:spPr bwMode="auto">
          <a:xfrm flipH="1">
            <a:off x="7099300" y="3798888"/>
            <a:ext cx="190500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</p:spPr>
      </p:cxnSp>
      <p:sp>
        <p:nvSpPr>
          <p:cNvPr id="13342" name="ตัวเชื่อมต่อตรง 7"/>
          <p:cNvSpPr>
            <a:spLocks noChangeShapeType="1"/>
          </p:cNvSpPr>
          <p:nvPr/>
        </p:nvSpPr>
        <p:spPr bwMode="auto">
          <a:xfrm>
            <a:off x="4724400" y="4960938"/>
            <a:ext cx="0" cy="266700"/>
          </a:xfrm>
          <a:prstGeom prst="line">
            <a:avLst/>
          </a:prstGeom>
          <a:noFill/>
          <a:ln w="9525" algn="ctr">
            <a:solidFill>
              <a:srgbClr val="4A7EBB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13343" name="ตัวยึดหมายเลขภาพนิ่ง 31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412A0F5-01DA-4D19-B1F1-66CF7C460A79}" type="slidenum">
              <a:rPr lang="th-TH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th-TH" smtClean="0"/>
          </a:p>
        </p:txBody>
      </p:sp>
      <p:cxnSp>
        <p:nvCxnSpPr>
          <p:cNvPr id="13344" name="AutoShape 33"/>
          <p:cNvCxnSpPr>
            <a:cxnSpLocks noChangeShapeType="1"/>
          </p:cNvCxnSpPr>
          <p:nvPr/>
        </p:nvCxnSpPr>
        <p:spPr bwMode="auto">
          <a:xfrm flipH="1">
            <a:off x="2071688" y="3857625"/>
            <a:ext cx="190500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</p:spPr>
      </p:cxnSp>
      <p:cxnSp>
        <p:nvCxnSpPr>
          <p:cNvPr id="33" name="AutoShape 18"/>
          <p:cNvCxnSpPr>
            <a:cxnSpLocks noChangeShapeType="1"/>
          </p:cNvCxnSpPr>
          <p:nvPr/>
        </p:nvCxnSpPr>
        <p:spPr bwMode="auto">
          <a:xfrm>
            <a:off x="7956376" y="3068960"/>
            <a:ext cx="0" cy="495300"/>
          </a:xfrm>
          <a:prstGeom prst="straightConnector1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8684" y="4568956"/>
            <a:ext cx="3056782" cy="2292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5643602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h-TH" sz="3600" b="1" spc="50" dirty="0" smtClean="0">
                <a:ln w="11430"/>
                <a:solidFill>
                  <a:srgbClr val="0066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h-TH" sz="3600" b="1" spc="50" dirty="0" smtClean="0">
                <a:ln w="11430"/>
                <a:solidFill>
                  <a:srgbClr val="0066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3600" b="1" spc="50" dirty="0" smtClean="0">
                <a:ln w="11430"/>
                <a:solidFill>
                  <a:srgbClr val="0066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แนวทางการตรวจราชการกระทรวงสาธารณสุข</a:t>
            </a:r>
            <a:r>
              <a:rPr lang="th-TH" sz="1600" b="1" spc="50" dirty="0" smtClean="0">
                <a:ln w="11430"/>
                <a:solidFill>
                  <a:srgbClr val="0066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           </a:t>
            </a:r>
            <a:r>
              <a:rPr lang="th-TH" sz="3600" b="1" spc="50" dirty="0" smtClean="0">
                <a:ln w="11430"/>
                <a:solidFill>
                  <a:srgbClr val="0066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h-TH" sz="3600" b="1" spc="50" dirty="0" smtClean="0">
                <a:ln w="11430"/>
                <a:solidFill>
                  <a:srgbClr val="0066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2800" b="1" spc="50" dirty="0" smtClean="0">
                <a:ln w="11430"/>
                <a:solidFill>
                  <a:srgbClr val="0066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พ.ศ. 2557</a:t>
            </a:r>
            <a:br>
              <a:rPr lang="th-TH" sz="2800" b="1" spc="50" dirty="0" smtClean="0">
                <a:ln w="11430"/>
                <a:solidFill>
                  <a:srgbClr val="0066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2800" b="1" spc="50" dirty="0" smtClean="0">
                <a:ln w="11430"/>
                <a:solidFill>
                  <a:srgbClr val="0066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h-TH" sz="2800" b="1" spc="50" dirty="0" smtClean="0">
                <a:ln w="11430"/>
                <a:solidFill>
                  <a:srgbClr val="0066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2800" b="1" spc="50" dirty="0" smtClean="0">
                <a:ln w="11430"/>
                <a:solidFill>
                  <a:srgbClr val="0066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h-TH" sz="2800" b="1" spc="50" dirty="0" smtClean="0">
                <a:ln w="11430"/>
                <a:solidFill>
                  <a:srgbClr val="0066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2800" b="1" spc="50" dirty="0" smtClean="0">
                <a:ln w="11430"/>
                <a:solidFill>
                  <a:srgbClr val="0066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h-TH" sz="2800" b="1" spc="50" dirty="0" smtClean="0">
                <a:ln w="11430"/>
                <a:solidFill>
                  <a:srgbClr val="0066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3600" b="1" spc="50" dirty="0" smtClean="0">
                <a:ln w="11430"/>
                <a:solidFill>
                  <a:srgbClr val="0066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h-TH" sz="3600" b="1" spc="50" dirty="0" smtClean="0">
                <a:ln w="11430"/>
                <a:solidFill>
                  <a:srgbClr val="0066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3600" b="1" spc="50" dirty="0" smtClean="0">
                <a:ln w="11430"/>
                <a:solidFill>
                  <a:srgbClr val="0066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h-TH" sz="3600" b="1" spc="50" dirty="0" smtClean="0">
                <a:ln w="11430"/>
                <a:solidFill>
                  <a:srgbClr val="0066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th-TH" sz="3600" b="1" spc="50" dirty="0">
              <a:ln w="11430"/>
              <a:solidFill>
                <a:srgbClr val="0066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69381" y="3629759"/>
            <a:ext cx="5155578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2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โดย </a:t>
            </a:r>
          </a:p>
          <a:p>
            <a:pPr algn="ctr"/>
            <a:endParaRPr lang="th-TH" sz="2400" b="1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th-TH" sz="2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นพ.</a:t>
            </a:r>
            <a:r>
              <a:rPr lang="th-TH" sz="20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ธำรงค์</a:t>
            </a:r>
            <a:r>
              <a:rPr lang="th-TH" sz="2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  สมบุญ</a:t>
            </a:r>
            <a:r>
              <a:rPr lang="th-TH" sz="20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ตนนท์</a:t>
            </a:r>
            <a:r>
              <a:rPr lang="th-TH" sz="2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h-TH" sz="2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2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สาธารณสุข</a:t>
            </a:r>
            <a:r>
              <a:rPr lang="th-TH" sz="20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นิเทศก์</a:t>
            </a:r>
            <a:r>
              <a:rPr lang="th-TH" sz="2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 เขตบริการสุขภาพที่ 6</a:t>
            </a:r>
            <a:endParaRPr lang="th-TH" sz="2000" dirty="0"/>
          </a:p>
        </p:txBody>
      </p:sp>
    </p:spTree>
    <p:extLst>
      <p:ext uri="{BB962C8B-B14F-4D97-AF65-F5344CB8AC3E}">
        <p14:creationId xmlns="" xmlns:p14="http://schemas.microsoft.com/office/powerpoint/2010/main" val="2927885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ลูกศรเชื่อมต่อแบบตรง 31"/>
          <p:cNvCxnSpPr/>
          <p:nvPr/>
        </p:nvCxnSpPr>
        <p:spPr>
          <a:xfrm rot="5400000">
            <a:off x="2602611" y="1596054"/>
            <a:ext cx="224005" cy="1466"/>
          </a:xfrm>
          <a:prstGeom prst="straightConnector1">
            <a:avLst/>
          </a:prstGeom>
          <a:noFill/>
          <a:ln w="38100">
            <a:solidFill>
              <a:schemeClr val="tx2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6" name="ลูกศรเชื่อมต่อแบบตรง 35"/>
          <p:cNvCxnSpPr/>
          <p:nvPr/>
        </p:nvCxnSpPr>
        <p:spPr>
          <a:xfrm rot="5400000">
            <a:off x="6198981" y="1580456"/>
            <a:ext cx="336154" cy="794"/>
          </a:xfrm>
          <a:prstGeom prst="straightConnector1">
            <a:avLst/>
          </a:prstGeom>
          <a:noFill/>
          <a:ln w="38100">
            <a:solidFill>
              <a:schemeClr val="tx2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6" name="Rounded Rectangle 75"/>
          <p:cNvSpPr/>
          <p:nvPr/>
        </p:nvSpPr>
        <p:spPr>
          <a:xfrm>
            <a:off x="7287240" y="2780723"/>
            <a:ext cx="2037288" cy="393473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7" name="Rounded Rectangle 66"/>
          <p:cNvSpPr/>
          <p:nvPr/>
        </p:nvSpPr>
        <p:spPr>
          <a:xfrm>
            <a:off x="5429256" y="2780723"/>
            <a:ext cx="1745129" cy="3956311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6" name="Rounded Rectangle 65"/>
          <p:cNvSpPr/>
          <p:nvPr/>
        </p:nvSpPr>
        <p:spPr>
          <a:xfrm>
            <a:off x="5402802" y="2669181"/>
            <a:ext cx="204383" cy="354925"/>
          </a:xfrm>
          <a:prstGeom prst="round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th-TH" sz="1600" b="1" spc="50">
              <a:ln w="11430"/>
              <a:solidFill>
                <a:schemeClr val="tx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7359741" y="2764107"/>
            <a:ext cx="1492716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h-TH" sz="1600" b="1" spc="50" dirty="0" smtClean="0">
                <a:ln w="11430"/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การตรวจ</a:t>
            </a:r>
          </a:p>
          <a:p>
            <a:pPr algn="ctr"/>
            <a:r>
              <a:rPr lang="th-TH" sz="1600" b="1" spc="50" dirty="0" smtClean="0">
                <a:ln w="11430"/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ธรรม</a:t>
            </a:r>
            <a:r>
              <a:rPr lang="th-TH" sz="1600" b="1" spc="50" dirty="0" err="1" smtClean="0">
                <a:ln w="11430"/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มาภิ</a:t>
            </a:r>
            <a:r>
              <a:rPr lang="th-TH" sz="1600" b="1" spc="50" dirty="0" smtClean="0">
                <a:ln w="11430"/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บาล</a:t>
            </a:r>
          </a:p>
        </p:txBody>
      </p:sp>
      <p:sp>
        <p:nvSpPr>
          <p:cNvPr id="64" name="Rounded Rectangle 63"/>
          <p:cNvSpPr/>
          <p:nvPr/>
        </p:nvSpPr>
        <p:spPr>
          <a:xfrm>
            <a:off x="1940082" y="2772556"/>
            <a:ext cx="3374278" cy="3946869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3" name="Rounded Rectangle 62"/>
          <p:cNvSpPr/>
          <p:nvPr/>
        </p:nvSpPr>
        <p:spPr>
          <a:xfrm>
            <a:off x="123218" y="2780723"/>
            <a:ext cx="1745129" cy="3954166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8" name="สี่เหลี่ยมผืนผ้ามุมมน 57"/>
          <p:cNvSpPr/>
          <p:nvPr/>
        </p:nvSpPr>
        <p:spPr>
          <a:xfrm>
            <a:off x="389273" y="1736717"/>
            <a:ext cx="8365455" cy="870005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h-TH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การตรวจราชการ </a:t>
            </a:r>
            <a:br>
              <a:rPr lang="th-TH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พ.ศ. 2557</a:t>
            </a:r>
            <a:endParaRPr lang="th-TH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3352" y="2766593"/>
            <a:ext cx="1832554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h-TH" sz="1600" b="1" spc="50" dirty="0" smtClean="0">
                <a:ln w="11430"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การตรวจราชการ</a:t>
            </a:r>
          </a:p>
          <a:p>
            <a:pPr algn="ctr"/>
            <a:r>
              <a:rPr lang="th-TH" sz="1600" b="1" spc="50" dirty="0" smtClean="0">
                <a:ln w="11430"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แบบ</a:t>
            </a:r>
            <a:r>
              <a:rPr lang="th-TH" sz="1600" b="1" spc="50" dirty="0" err="1" smtClean="0">
                <a:ln w="11430"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บูรณา</a:t>
            </a:r>
            <a:r>
              <a:rPr lang="th-TH" sz="1600" b="1" spc="50" dirty="0" smtClean="0">
                <a:ln w="11430"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</a:t>
            </a:r>
            <a:endParaRPr lang="th-TH" sz="1600" b="1" spc="50" dirty="0">
              <a:ln w="11430">
                <a:solidFill>
                  <a:schemeClr val="accent4">
                    <a:lumMod val="75000"/>
                  </a:schemeClr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98624" y="2780724"/>
            <a:ext cx="1832554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h-TH" sz="1600" b="1" spc="50" dirty="0" smtClean="0">
                <a:ln w="11430"/>
                <a:solidFill>
                  <a:srgbClr val="008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การตรวจราชการ</a:t>
            </a:r>
          </a:p>
          <a:p>
            <a:pPr algn="ctr"/>
            <a:r>
              <a:rPr lang="th-TH" sz="1600" b="1" spc="50" dirty="0" smtClean="0">
                <a:ln w="11430"/>
                <a:solidFill>
                  <a:srgbClr val="008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กรณีปกติ</a:t>
            </a:r>
            <a:endParaRPr lang="th-TH" sz="1600" b="1" spc="50" dirty="0">
              <a:ln w="11430"/>
              <a:solidFill>
                <a:srgbClr val="008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378913" y="2772557"/>
            <a:ext cx="1832554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h-TH" sz="1600" b="1" spc="50" dirty="0" smtClean="0">
                <a:ln w="11430"/>
                <a:latin typeface="Tahoma" pitchFamily="34" charset="0"/>
                <a:ea typeface="Tahoma" pitchFamily="34" charset="0"/>
                <a:cs typeface="Tahoma" pitchFamily="34" charset="0"/>
              </a:rPr>
              <a:t>การตรวจราชการ</a:t>
            </a:r>
          </a:p>
          <a:p>
            <a:pPr algn="ctr"/>
            <a:r>
              <a:rPr lang="th-TH" sz="1600" b="1" spc="50" dirty="0" smtClean="0">
                <a:ln w="11430"/>
                <a:latin typeface="Tahoma" pitchFamily="34" charset="0"/>
                <a:ea typeface="Tahoma" pitchFamily="34" charset="0"/>
                <a:cs typeface="Tahoma" pitchFamily="34" charset="0"/>
              </a:rPr>
              <a:t>กรณีพิเศษ</a:t>
            </a:r>
            <a:endParaRPr lang="th-TH" sz="1600" b="1" spc="50" dirty="0">
              <a:ln w="11430"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61624" y="3713344"/>
            <a:ext cx="1394934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h-TH" sz="1600" b="1" spc="50" dirty="0" smtClean="0">
                <a:ln w="11430"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สำนักนายกฯ</a:t>
            </a:r>
            <a:endParaRPr lang="th-TH" sz="1600" b="1" spc="50" dirty="0">
              <a:ln w="11430">
                <a:solidFill>
                  <a:schemeClr val="accent4">
                    <a:lumMod val="75000"/>
                  </a:schemeClr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53848" y="5190244"/>
            <a:ext cx="1814920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h-TH" sz="1600" b="1" spc="50" dirty="0" smtClean="0">
                <a:ln w="11430"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ผู้ตรวจ</a:t>
            </a:r>
          </a:p>
          <a:p>
            <a:pPr algn="ctr"/>
            <a:r>
              <a:rPr lang="th-TH" sz="1600" b="1" spc="50" dirty="0" smtClean="0">
                <a:ln w="11430"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ราชการกระทรวง</a:t>
            </a:r>
            <a:endParaRPr lang="th-TH" sz="1600" b="1" spc="50" dirty="0">
              <a:ln w="11430">
                <a:solidFill>
                  <a:schemeClr val="accent4">
                    <a:lumMod val="75000"/>
                  </a:schemeClr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053044" y="3704635"/>
            <a:ext cx="1148071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Internal </a:t>
            </a:r>
          </a:p>
          <a:p>
            <a:pPr algn="ctr"/>
            <a:r>
              <a:rPr lang="en-US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Audit</a:t>
            </a:r>
            <a:endParaRPr lang="th-TH" sz="1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732600" y="5197639"/>
            <a:ext cx="1814920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h-TH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ผู้ตรวจ</a:t>
            </a:r>
          </a:p>
          <a:p>
            <a:pPr algn="ctr"/>
            <a:r>
              <a:rPr lang="th-TH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ราชการกระทรวง</a:t>
            </a:r>
            <a:endParaRPr lang="th-TH" sz="1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311248" y="5143512"/>
            <a:ext cx="2332626" cy="7386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h-TH" sz="1400" b="1" spc="50" dirty="0" smtClean="0">
                <a:ln w="11430"/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- สาธารณสุข</a:t>
            </a:r>
            <a:r>
              <a:rPr lang="th-TH" sz="1400" b="1" spc="50" dirty="0" err="1" smtClean="0">
                <a:ln w="11430"/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นิเทศก์</a:t>
            </a:r>
            <a:endParaRPr lang="th-TH" sz="1400" b="1" spc="50" dirty="0" smtClean="0">
              <a:ln w="11430"/>
              <a:solidFill>
                <a:srgbClr val="0066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th-TH" sz="1400" b="1" spc="50" dirty="0" smtClean="0">
                <a:ln w="11430"/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- ผู้ตรวจราชการกรม</a:t>
            </a:r>
          </a:p>
          <a:p>
            <a:r>
              <a:rPr lang="th-TH" sz="1400" b="1" spc="50" dirty="0" smtClean="0">
                <a:ln w="11430"/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- ผู้ตรวจราชการจังหวัด</a:t>
            </a:r>
            <a:endParaRPr lang="th-TH" sz="1400" b="1" spc="50" dirty="0">
              <a:ln w="11430"/>
              <a:solidFill>
                <a:srgbClr val="0066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727078" y="3704634"/>
            <a:ext cx="1053494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400" b="1" spc="50" dirty="0" smtClean="0">
                <a:ln w="11430"/>
                <a:solidFill>
                  <a:srgbClr val="008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External </a:t>
            </a:r>
          </a:p>
          <a:p>
            <a:pPr algn="ctr"/>
            <a:r>
              <a:rPr lang="en-US" sz="1400" b="1" spc="50" dirty="0" smtClean="0">
                <a:ln w="11430"/>
                <a:solidFill>
                  <a:srgbClr val="008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Audit</a:t>
            </a:r>
            <a:endParaRPr lang="th-TH" sz="1400" b="1" spc="50" dirty="0">
              <a:ln w="11430"/>
              <a:solidFill>
                <a:srgbClr val="008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236690" y="5143513"/>
            <a:ext cx="1025290" cy="86177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h-TH" sz="1200" b="1" spc="50" dirty="0" smtClean="0">
                <a:ln w="11430"/>
                <a:latin typeface="Tahoma" pitchFamily="34" charset="0"/>
                <a:ea typeface="Tahoma" pitchFamily="34" charset="0"/>
                <a:cs typeface="Tahoma" pitchFamily="34" charset="0"/>
              </a:rPr>
              <a:t>ผู้ตรวจราชการกระทรวง</a:t>
            </a:r>
          </a:p>
          <a:p>
            <a:pPr algn="ctr"/>
            <a:endParaRPr lang="th-TH" sz="1400" b="1" spc="50" dirty="0">
              <a:ln w="11430"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97744" y="4590215"/>
            <a:ext cx="1832553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h-TH" sz="1600" b="1" spc="50" dirty="0" smtClean="0">
                <a:ln w="11430"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แผนสำนักนายกฯ</a:t>
            </a:r>
            <a:endParaRPr lang="th-TH" sz="1600" b="1" spc="50" dirty="0">
              <a:ln w="11430">
                <a:solidFill>
                  <a:schemeClr val="accent4">
                    <a:lumMod val="75000"/>
                  </a:schemeClr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500028" y="4568729"/>
            <a:ext cx="1895071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h-TH" sz="1600" b="1" spc="50" dirty="0" smtClean="0">
                <a:ln w="11430"/>
                <a:solidFill>
                  <a:srgbClr val="008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แผนตรวจราชการ</a:t>
            </a:r>
            <a:endParaRPr lang="th-TH" sz="1600" b="1" spc="50" dirty="0">
              <a:ln w="11430"/>
              <a:solidFill>
                <a:srgbClr val="008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260752" y="3691719"/>
            <a:ext cx="2021707" cy="67710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h-TH" sz="1400" b="1" spc="50" dirty="0" smtClean="0">
                <a:ln w="11430"/>
                <a:latin typeface="Tahoma" pitchFamily="34" charset="0"/>
                <a:ea typeface="Tahoma" pitchFamily="34" charset="0"/>
                <a:cs typeface="Tahoma" pitchFamily="34" charset="0"/>
              </a:rPr>
              <a:t>   </a:t>
            </a:r>
            <a:r>
              <a:rPr lang="th-TH" sz="1200" b="1" spc="50" dirty="0" smtClean="0">
                <a:ln w="11430"/>
                <a:latin typeface="Tahoma" pitchFamily="34" charset="0"/>
                <a:ea typeface="Tahoma" pitchFamily="34" charset="0"/>
                <a:cs typeface="Tahoma" pitchFamily="34" charset="0"/>
              </a:rPr>
              <a:t>- เมื่อมีนโยบายเร่งด่วน</a:t>
            </a:r>
          </a:p>
          <a:p>
            <a:r>
              <a:rPr lang="th-TH" sz="1200" b="1" spc="50" dirty="0" smtClean="0">
                <a:ln w="11430"/>
                <a:latin typeface="Tahoma" pitchFamily="34" charset="0"/>
                <a:ea typeface="Tahoma" pitchFamily="34" charset="0"/>
                <a:cs typeface="Tahoma" pitchFamily="34" charset="0"/>
              </a:rPr>
              <a:t>   - ตามความประสงค์</a:t>
            </a:r>
          </a:p>
          <a:p>
            <a:r>
              <a:rPr lang="th-TH" sz="1200" b="1" spc="50" dirty="0">
                <a:ln w="11430"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200" b="1" spc="50" dirty="0" smtClean="0">
                <a:ln w="11430"/>
                <a:latin typeface="Tahoma" pitchFamily="34" charset="0"/>
                <a:ea typeface="Tahoma" pitchFamily="34" charset="0"/>
                <a:cs typeface="Tahoma" pitchFamily="34" charset="0"/>
              </a:rPr>
              <a:t>    ของผู้บริหาร</a:t>
            </a:r>
            <a:endParaRPr lang="th-TH" sz="1200" b="1" spc="50" dirty="0">
              <a:ln w="11430"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77" name="ตัวเชื่อมต่อตรง 76"/>
          <p:cNvCxnSpPr/>
          <p:nvPr/>
        </p:nvCxnSpPr>
        <p:spPr>
          <a:xfrm rot="5400000">
            <a:off x="746193" y="4304446"/>
            <a:ext cx="357190" cy="1588"/>
          </a:xfrm>
          <a:prstGeom prst="line">
            <a:avLst/>
          </a:prstGeom>
          <a:ln w="38100">
            <a:solidFill>
              <a:schemeClr val="accent4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ตัวเชื่อมต่อตรง 79"/>
          <p:cNvCxnSpPr/>
          <p:nvPr/>
        </p:nvCxnSpPr>
        <p:spPr>
          <a:xfrm rot="5400000">
            <a:off x="746987" y="3589272"/>
            <a:ext cx="357190" cy="1588"/>
          </a:xfrm>
          <a:prstGeom prst="line">
            <a:avLst/>
          </a:prstGeom>
          <a:ln w="38100">
            <a:solidFill>
              <a:schemeClr val="accent4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ตัวเชื่อมต่อตรง 80"/>
          <p:cNvCxnSpPr/>
          <p:nvPr/>
        </p:nvCxnSpPr>
        <p:spPr>
          <a:xfrm rot="5400000">
            <a:off x="746987" y="5018032"/>
            <a:ext cx="357190" cy="1588"/>
          </a:xfrm>
          <a:prstGeom prst="line">
            <a:avLst/>
          </a:prstGeom>
          <a:ln w="38100">
            <a:solidFill>
              <a:schemeClr val="accent4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ตัวเชื่อมต่อตรง 81"/>
          <p:cNvCxnSpPr>
            <a:stCxn id="18" idx="2"/>
            <a:endCxn id="19" idx="0"/>
          </p:cNvCxnSpPr>
          <p:nvPr/>
        </p:nvCxnSpPr>
        <p:spPr>
          <a:xfrm>
            <a:off x="2627080" y="4289410"/>
            <a:ext cx="12980" cy="908229"/>
          </a:xfrm>
          <a:prstGeom prst="line">
            <a:avLst/>
          </a:prstGeom>
          <a:ln w="38100"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ตัวเชื่อมต่อตรง 83"/>
          <p:cNvCxnSpPr/>
          <p:nvPr/>
        </p:nvCxnSpPr>
        <p:spPr>
          <a:xfrm rot="5400000">
            <a:off x="4064012" y="4446528"/>
            <a:ext cx="357190" cy="1588"/>
          </a:xfrm>
          <a:prstGeom prst="line">
            <a:avLst/>
          </a:prstGeom>
          <a:ln w="38100">
            <a:solidFill>
              <a:schemeClr val="accent3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ตัวเชื่อมต่อตรง 84"/>
          <p:cNvCxnSpPr/>
          <p:nvPr/>
        </p:nvCxnSpPr>
        <p:spPr>
          <a:xfrm rot="5400000">
            <a:off x="4036606" y="5035561"/>
            <a:ext cx="357190" cy="1588"/>
          </a:xfrm>
          <a:prstGeom prst="line">
            <a:avLst/>
          </a:prstGeom>
          <a:ln w="38100">
            <a:solidFill>
              <a:schemeClr val="accent3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ตัวเชื่อมต่อตรง 85"/>
          <p:cNvCxnSpPr/>
          <p:nvPr/>
        </p:nvCxnSpPr>
        <p:spPr>
          <a:xfrm rot="5400000">
            <a:off x="6024549" y="3589272"/>
            <a:ext cx="357190" cy="1588"/>
          </a:xfrm>
          <a:prstGeom prst="line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7164288" y="5221650"/>
            <a:ext cx="2263761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h-TH" sz="1200" b="1" spc="50" dirty="0" smtClean="0">
                <a:ln w="11430"/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- </a:t>
            </a:r>
            <a:r>
              <a:rPr lang="th-TH" sz="1200" b="1" spc="50" dirty="0" err="1" smtClean="0">
                <a:ln w="11430"/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คตป</a:t>
            </a:r>
            <a:r>
              <a:rPr lang="th-TH" sz="1200" b="1" spc="50" dirty="0" smtClean="0">
                <a:ln w="11430"/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r>
              <a:rPr lang="th-TH" sz="1200" b="1" spc="50" dirty="0" smtClean="0">
                <a:ln w="11430"/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- กลุ่มตรวจสอบภายใน </a:t>
            </a:r>
            <a:r>
              <a:rPr lang="th-TH" sz="1200" b="1" spc="50" dirty="0" err="1" smtClean="0">
                <a:ln w="11430"/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กสธ</a:t>
            </a:r>
            <a:r>
              <a:rPr lang="th-TH" sz="1200" b="1" spc="50" dirty="0" smtClean="0">
                <a:ln w="11430"/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r>
              <a:rPr lang="th-TH" sz="1200" b="1" spc="50" dirty="0" smtClean="0">
                <a:ln w="11430"/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- กลุ่มตรวจสอบภายใน </a:t>
            </a:r>
            <a:r>
              <a:rPr lang="th-TH" sz="1200" b="1" spc="50" dirty="0" err="1" smtClean="0">
                <a:ln w="11430"/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สป</a:t>
            </a:r>
            <a:r>
              <a:rPr lang="th-TH" sz="1200" b="1" spc="50" dirty="0" smtClean="0">
                <a:ln w="11430"/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r>
              <a:rPr lang="th-TH" sz="1200" b="1" spc="50" dirty="0" smtClean="0">
                <a:ln w="11430"/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- </a:t>
            </a:r>
            <a:r>
              <a:rPr lang="th-TH" sz="1200" b="1" spc="50" dirty="0" err="1" smtClean="0">
                <a:ln w="11430"/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สวค</a:t>
            </a:r>
            <a:r>
              <a:rPr lang="th-TH" sz="1200" b="1" spc="50" dirty="0" smtClean="0">
                <a:ln w="11430"/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endParaRPr lang="th-TH" sz="1200" b="1" spc="50" dirty="0">
              <a:ln w="11430"/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7384610" y="3738214"/>
            <a:ext cx="1725152" cy="95410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h-TH" sz="1400" b="1" spc="50" dirty="0" smtClean="0">
                <a:ln w="11430"/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- เรื่องร้องเรียน </a:t>
            </a:r>
          </a:p>
          <a:p>
            <a:r>
              <a:rPr lang="th-TH" sz="1400" b="1" spc="50" dirty="0">
                <a:ln w="11430"/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400" b="1" spc="50" dirty="0" smtClean="0">
                <a:ln w="11430"/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ร้องทุกข์</a:t>
            </a:r>
          </a:p>
          <a:p>
            <a:r>
              <a:rPr lang="th-TH" sz="1400" b="1" spc="50" dirty="0" smtClean="0">
                <a:ln w="11430"/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- คดี  ทุจริต </a:t>
            </a:r>
          </a:p>
          <a:p>
            <a:r>
              <a:rPr lang="th-TH" sz="1400" b="1" spc="50" dirty="0" smtClean="0">
                <a:ln w="11430"/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- ตรวจสอบภายใน</a:t>
            </a:r>
            <a:endParaRPr lang="th-TH" sz="1400" b="1" spc="50" dirty="0">
              <a:ln w="11430"/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52" name="ตัวเชื่อมต่อตรง 51"/>
          <p:cNvCxnSpPr/>
          <p:nvPr/>
        </p:nvCxnSpPr>
        <p:spPr>
          <a:xfrm rot="5400000">
            <a:off x="7864477" y="3583108"/>
            <a:ext cx="357190" cy="1588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ตัวเชื่อมต่อตรง 52"/>
          <p:cNvCxnSpPr/>
          <p:nvPr/>
        </p:nvCxnSpPr>
        <p:spPr>
          <a:xfrm>
            <a:off x="8094853" y="4713894"/>
            <a:ext cx="0" cy="509656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รูปแบบอิสระ 53"/>
          <p:cNvSpPr/>
          <p:nvPr/>
        </p:nvSpPr>
        <p:spPr>
          <a:xfrm>
            <a:off x="5467503" y="805219"/>
            <a:ext cx="1952680" cy="914827"/>
          </a:xfrm>
          <a:custGeom>
            <a:avLst/>
            <a:gdLst>
              <a:gd name="connsiteX0" fmla="*/ 2115403 w 2115403"/>
              <a:gd name="connsiteY0" fmla="*/ 0 h 982639"/>
              <a:gd name="connsiteX1" fmla="*/ 395785 w 2115403"/>
              <a:gd name="connsiteY1" fmla="*/ 191069 h 982639"/>
              <a:gd name="connsiteX2" fmla="*/ 0 w 2115403"/>
              <a:gd name="connsiteY2" fmla="*/ 982639 h 982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15403" h="982639">
                <a:moveTo>
                  <a:pt x="2115403" y="0"/>
                </a:moveTo>
                <a:cubicBezTo>
                  <a:pt x="1431877" y="13648"/>
                  <a:pt x="748352" y="27296"/>
                  <a:pt x="395785" y="191069"/>
                </a:cubicBezTo>
                <a:cubicBezTo>
                  <a:pt x="43218" y="354842"/>
                  <a:pt x="21609" y="668740"/>
                  <a:pt x="0" y="982639"/>
                </a:cubicBezTo>
              </a:path>
            </a:pathLst>
          </a:custGeom>
          <a:noFill/>
          <a:ln w="38100">
            <a:solidFill>
              <a:schemeClr val="tx2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th-TH" sz="1600" b="1" spc="50">
              <a:ln w="11430">
                <a:solidFill>
                  <a:schemeClr val="tx1"/>
                </a:solidFill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cxnSp>
        <p:nvCxnSpPr>
          <p:cNvPr id="71" name="ลูกศรเชื่อมต่อแบบตรง 70"/>
          <p:cNvCxnSpPr/>
          <p:nvPr/>
        </p:nvCxnSpPr>
        <p:spPr>
          <a:xfrm flipH="1">
            <a:off x="5201109" y="728797"/>
            <a:ext cx="1" cy="1044020"/>
          </a:xfrm>
          <a:prstGeom prst="straightConnector1">
            <a:avLst/>
          </a:prstGeom>
          <a:noFill/>
          <a:ln w="38100">
            <a:solidFill>
              <a:schemeClr val="tx2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4" name="ลูกศรเชื่อมต่อแบบตรง 73"/>
          <p:cNvCxnSpPr/>
          <p:nvPr/>
        </p:nvCxnSpPr>
        <p:spPr>
          <a:xfrm flipH="1">
            <a:off x="3973779" y="692696"/>
            <a:ext cx="1" cy="1044020"/>
          </a:xfrm>
          <a:prstGeom prst="straightConnector1">
            <a:avLst/>
          </a:prstGeom>
          <a:noFill/>
          <a:ln w="38100">
            <a:solidFill>
              <a:schemeClr val="tx2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7" name="รูปแบบอิสระ 56"/>
          <p:cNvSpPr/>
          <p:nvPr/>
        </p:nvSpPr>
        <p:spPr>
          <a:xfrm>
            <a:off x="1514430" y="777922"/>
            <a:ext cx="2166829" cy="941696"/>
          </a:xfrm>
          <a:custGeom>
            <a:avLst/>
            <a:gdLst>
              <a:gd name="connsiteX0" fmla="*/ 0 w 2552131"/>
              <a:gd name="connsiteY0" fmla="*/ 0 h 941696"/>
              <a:gd name="connsiteX1" fmla="*/ 2060812 w 2552131"/>
              <a:gd name="connsiteY1" fmla="*/ 163774 h 941696"/>
              <a:gd name="connsiteX2" fmla="*/ 2552131 w 2552131"/>
              <a:gd name="connsiteY2" fmla="*/ 941696 h 941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52131" h="941696">
                <a:moveTo>
                  <a:pt x="0" y="0"/>
                </a:moveTo>
                <a:cubicBezTo>
                  <a:pt x="817728" y="3412"/>
                  <a:pt x="1635457" y="6825"/>
                  <a:pt x="2060812" y="163774"/>
                </a:cubicBezTo>
                <a:cubicBezTo>
                  <a:pt x="2486167" y="320723"/>
                  <a:pt x="2519149" y="631209"/>
                  <a:pt x="2552131" y="941696"/>
                </a:cubicBezTo>
              </a:path>
            </a:pathLst>
          </a:custGeom>
          <a:noFill/>
          <a:ln w="38100">
            <a:solidFill>
              <a:schemeClr val="tx2">
                <a:lumMod val="60000"/>
                <a:lumOff val="4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th-TH" sz="1600" b="1" spc="50">
              <a:ln w="11430">
                <a:solidFill>
                  <a:schemeClr val="tx1"/>
                </a:solidFill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1" name="ลูกศรลง 60"/>
          <p:cNvSpPr/>
          <p:nvPr/>
        </p:nvSpPr>
        <p:spPr>
          <a:xfrm>
            <a:off x="879144" y="2606721"/>
            <a:ext cx="197889" cy="246215"/>
          </a:xfrm>
          <a:prstGeom prst="downArrow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th-TH" b="1" spc="50">
              <a:ln w="11430">
                <a:solidFill>
                  <a:schemeClr val="accent4">
                    <a:lumMod val="75000"/>
                  </a:schemeClr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3" name="ลูกศรลง 82"/>
          <p:cNvSpPr/>
          <p:nvPr/>
        </p:nvSpPr>
        <p:spPr>
          <a:xfrm>
            <a:off x="3319088" y="2569099"/>
            <a:ext cx="197889" cy="211625"/>
          </a:xfrm>
          <a:prstGeom prst="downArrow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88" name="ลูกศรลง 87"/>
          <p:cNvSpPr/>
          <p:nvPr/>
        </p:nvSpPr>
        <p:spPr>
          <a:xfrm>
            <a:off x="6154566" y="2569099"/>
            <a:ext cx="197889" cy="211625"/>
          </a:xfrm>
          <a:prstGeom prst="down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89" name="ลูกศรลง 88"/>
          <p:cNvSpPr/>
          <p:nvPr/>
        </p:nvSpPr>
        <p:spPr>
          <a:xfrm>
            <a:off x="7961915" y="2606720"/>
            <a:ext cx="197889" cy="157387"/>
          </a:xfrm>
          <a:prstGeom prst="downArrow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9" name="รูปแบบอิสระ 68"/>
          <p:cNvSpPr/>
          <p:nvPr/>
        </p:nvSpPr>
        <p:spPr>
          <a:xfrm>
            <a:off x="2511307" y="3330055"/>
            <a:ext cx="919649" cy="491319"/>
          </a:xfrm>
          <a:custGeom>
            <a:avLst/>
            <a:gdLst>
              <a:gd name="connsiteX0" fmla="*/ 996286 w 996286"/>
              <a:gd name="connsiteY0" fmla="*/ 0 h 491319"/>
              <a:gd name="connsiteX1" fmla="*/ 996286 w 996286"/>
              <a:gd name="connsiteY1" fmla="*/ 259307 h 491319"/>
              <a:gd name="connsiteX2" fmla="*/ 0 w 996286"/>
              <a:gd name="connsiteY2" fmla="*/ 259307 h 491319"/>
              <a:gd name="connsiteX3" fmla="*/ 0 w 996286"/>
              <a:gd name="connsiteY3" fmla="*/ 491319 h 491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6286" h="491319">
                <a:moveTo>
                  <a:pt x="996286" y="0"/>
                </a:moveTo>
                <a:lnTo>
                  <a:pt x="996286" y="259307"/>
                </a:lnTo>
                <a:lnTo>
                  <a:pt x="0" y="259307"/>
                </a:lnTo>
                <a:lnTo>
                  <a:pt x="0" y="491319"/>
                </a:lnTo>
              </a:path>
            </a:pathLst>
          </a:custGeom>
          <a:noFill/>
          <a:ln w="38100">
            <a:solidFill>
              <a:srgbClr val="00800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0" name="รูปแบบอิสระ 69"/>
          <p:cNvSpPr/>
          <p:nvPr/>
        </p:nvSpPr>
        <p:spPr>
          <a:xfrm>
            <a:off x="3418358" y="3589362"/>
            <a:ext cx="844062" cy="204717"/>
          </a:xfrm>
          <a:custGeom>
            <a:avLst/>
            <a:gdLst>
              <a:gd name="connsiteX0" fmla="*/ 0 w 914400"/>
              <a:gd name="connsiteY0" fmla="*/ 0 h 204717"/>
              <a:gd name="connsiteX1" fmla="*/ 914400 w 914400"/>
              <a:gd name="connsiteY1" fmla="*/ 0 h 204717"/>
              <a:gd name="connsiteX2" fmla="*/ 914400 w 914400"/>
              <a:gd name="connsiteY2" fmla="*/ 204717 h 2047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14400" h="204717">
                <a:moveTo>
                  <a:pt x="0" y="0"/>
                </a:moveTo>
                <a:lnTo>
                  <a:pt x="914400" y="0"/>
                </a:lnTo>
                <a:lnTo>
                  <a:pt x="914400" y="204717"/>
                </a:lnTo>
              </a:path>
            </a:pathLst>
          </a:custGeom>
          <a:noFill/>
          <a:ln w="38100">
            <a:solidFill>
              <a:srgbClr val="00800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th-TH" b="1" spc="50">
              <a:ln w="11430"/>
              <a:solidFill>
                <a:srgbClr val="008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516916" y="5786454"/>
            <a:ext cx="1692612" cy="126188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1200" b="1" spc="50" dirty="0" smtClean="0">
                <a:ln w="11430"/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Symbol"/>
              </a:rPr>
              <a:t>* </a:t>
            </a:r>
            <a:r>
              <a:rPr lang="en-US" sz="1200" b="1" spc="50" dirty="0" smtClean="0">
                <a:ln w="11430"/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KPI</a:t>
            </a:r>
            <a:r>
              <a:rPr lang="en-US" sz="1600" b="1" spc="50" dirty="0" smtClean="0">
                <a:ln w="11430"/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600" b="1" spc="50" dirty="0" smtClean="0">
                <a:ln w="11430"/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r>
              <a:rPr lang="en-US" sz="1200" b="1" spc="50" dirty="0" smtClean="0">
                <a:ln w="11430"/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* Performance</a:t>
            </a:r>
            <a:endParaRPr lang="th-TH" sz="1200" b="1" spc="50" dirty="0" smtClean="0">
              <a:ln w="11430"/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th-TH" sz="1200" b="1" spc="50" dirty="0" smtClean="0">
                <a:ln w="11430"/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* ผลลัพธ์ถึงประชาชน</a:t>
            </a:r>
          </a:p>
          <a:p>
            <a:r>
              <a:rPr lang="th-TH" sz="1200" b="1" spc="50" dirty="0" smtClean="0">
                <a:ln w="11430"/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* กำกับท้องถิ่น เอกชน</a:t>
            </a:r>
            <a:endParaRPr lang="th-TH" sz="1400" b="1" spc="50" dirty="0">
              <a:ln w="11430"/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136704" y="5143512"/>
            <a:ext cx="1160522" cy="67710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h-TH" sz="1200" b="1" spc="50" dirty="0" smtClean="0">
                <a:ln w="11430"/>
                <a:latin typeface="Tahoma" pitchFamily="34" charset="0"/>
                <a:ea typeface="Tahoma" pitchFamily="34" charset="0"/>
                <a:cs typeface="Tahoma" pitchFamily="34" charset="0"/>
              </a:rPr>
              <a:t>สาธารณสุข</a:t>
            </a:r>
          </a:p>
          <a:p>
            <a:pPr algn="ctr"/>
            <a:r>
              <a:rPr lang="th-TH" sz="1200" b="1" spc="50" dirty="0" err="1" smtClean="0">
                <a:ln w="11430"/>
                <a:latin typeface="Tahoma" pitchFamily="34" charset="0"/>
                <a:ea typeface="Tahoma" pitchFamily="34" charset="0"/>
                <a:cs typeface="Tahoma" pitchFamily="34" charset="0"/>
              </a:rPr>
              <a:t>นิเทศก์</a:t>
            </a:r>
            <a:endParaRPr lang="th-TH" sz="1200" b="1" spc="50" dirty="0" smtClean="0">
              <a:ln w="11430"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endParaRPr lang="th-TH" sz="1400" b="1" spc="50" dirty="0">
              <a:ln w="11430"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6" name="รูปแบบอิสระ 55"/>
          <p:cNvSpPr/>
          <p:nvPr/>
        </p:nvSpPr>
        <p:spPr>
          <a:xfrm>
            <a:off x="5811908" y="4503762"/>
            <a:ext cx="415732" cy="655093"/>
          </a:xfrm>
          <a:custGeom>
            <a:avLst/>
            <a:gdLst>
              <a:gd name="connsiteX0" fmla="*/ 450376 w 450376"/>
              <a:gd name="connsiteY0" fmla="*/ 0 h 655093"/>
              <a:gd name="connsiteX1" fmla="*/ 450376 w 450376"/>
              <a:gd name="connsiteY1" fmla="*/ 518615 h 655093"/>
              <a:gd name="connsiteX2" fmla="*/ 0 w 450376"/>
              <a:gd name="connsiteY2" fmla="*/ 518615 h 655093"/>
              <a:gd name="connsiteX3" fmla="*/ 0 w 450376"/>
              <a:gd name="connsiteY3" fmla="*/ 655093 h 655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0376" h="655093">
                <a:moveTo>
                  <a:pt x="450376" y="0"/>
                </a:moveTo>
                <a:lnTo>
                  <a:pt x="450376" y="518615"/>
                </a:lnTo>
                <a:lnTo>
                  <a:pt x="0" y="518615"/>
                </a:lnTo>
                <a:lnTo>
                  <a:pt x="0" y="655093"/>
                </a:lnTo>
              </a:path>
            </a:pathLst>
          </a:cu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9" name="รูปแบบอิสระ 58"/>
          <p:cNvSpPr/>
          <p:nvPr/>
        </p:nvSpPr>
        <p:spPr>
          <a:xfrm>
            <a:off x="6240239" y="5022376"/>
            <a:ext cx="412136" cy="163774"/>
          </a:xfrm>
          <a:custGeom>
            <a:avLst/>
            <a:gdLst>
              <a:gd name="connsiteX0" fmla="*/ 0 w 573206"/>
              <a:gd name="connsiteY0" fmla="*/ 0 h 177421"/>
              <a:gd name="connsiteX1" fmla="*/ 573206 w 573206"/>
              <a:gd name="connsiteY1" fmla="*/ 0 h 177421"/>
              <a:gd name="connsiteX2" fmla="*/ 573206 w 573206"/>
              <a:gd name="connsiteY2" fmla="*/ 177421 h 177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73206" h="177421">
                <a:moveTo>
                  <a:pt x="0" y="0"/>
                </a:moveTo>
                <a:lnTo>
                  <a:pt x="573206" y="0"/>
                </a:lnTo>
                <a:lnTo>
                  <a:pt x="573206" y="177421"/>
                </a:lnTo>
              </a:path>
            </a:pathLst>
          </a:cu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" name="TextBox 1"/>
          <p:cNvSpPr txBox="1"/>
          <p:nvPr/>
        </p:nvSpPr>
        <p:spPr>
          <a:xfrm>
            <a:off x="153834" y="390243"/>
            <a:ext cx="28921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เป้าหมายยุทธศาสตร์กระทรวง</a:t>
            </a:r>
            <a:endParaRPr lang="th-TH" sz="1600" b="1" dirty="0">
              <a:solidFill>
                <a:schemeClr val="tx2">
                  <a:lumMod val="60000"/>
                  <a:lumOff val="4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3232039" y="354142"/>
            <a:ext cx="152317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นโยบายสำคัญ</a:t>
            </a:r>
            <a:endParaRPr lang="th-TH" sz="1600" b="1" dirty="0">
              <a:solidFill>
                <a:schemeClr val="tx2">
                  <a:lumMod val="60000"/>
                  <a:lumOff val="4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4796344" y="391818"/>
            <a:ext cx="15600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ภารกิจเร่งเด่วน</a:t>
            </a:r>
            <a:endParaRPr lang="th-TH" sz="1600" b="1" dirty="0">
              <a:solidFill>
                <a:schemeClr val="tx2">
                  <a:lumMod val="60000"/>
                  <a:lumOff val="4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6989383" y="396622"/>
            <a:ext cx="14285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ธรรม</a:t>
            </a:r>
            <a:r>
              <a:rPr lang="th-TH" sz="16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มาภิ</a:t>
            </a:r>
            <a:r>
              <a:rPr lang="th-TH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บาล</a:t>
            </a:r>
            <a:endParaRPr lang="th-TH" sz="1600" b="1" dirty="0">
              <a:solidFill>
                <a:schemeClr val="tx2">
                  <a:lumMod val="60000"/>
                  <a:lumOff val="4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251520" y="836712"/>
            <a:ext cx="31406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ระเบียบสำนักนายกรัฐมนตรี</a:t>
            </a:r>
          </a:p>
          <a:p>
            <a:r>
              <a:rPr lang="th-TH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ว่าด้วยการตรวจราชการ ปี 2548</a:t>
            </a:r>
            <a:endParaRPr lang="th-TH" sz="1600" b="1" dirty="0">
              <a:solidFill>
                <a:schemeClr val="tx2">
                  <a:lumMod val="60000"/>
                  <a:lumOff val="4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6019775" y="1045429"/>
            <a:ext cx="22958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นโยบายปฏิรูปกระทรวง</a:t>
            </a:r>
            <a:endParaRPr lang="th-TH" sz="1600" b="1" dirty="0">
              <a:solidFill>
                <a:schemeClr val="tx2">
                  <a:lumMod val="60000"/>
                  <a:lumOff val="40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15763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Curved Up Arrow 47"/>
          <p:cNvSpPr/>
          <p:nvPr/>
        </p:nvSpPr>
        <p:spPr>
          <a:xfrm rot="11278889">
            <a:off x="3339360" y="1437583"/>
            <a:ext cx="2047591" cy="471075"/>
          </a:xfrm>
          <a:prstGeom prst="curvedUpArrow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b="1">
              <a:solidFill>
                <a:schemeClr val="tx1"/>
              </a:solidFill>
            </a:endParaRPr>
          </a:p>
        </p:txBody>
      </p:sp>
      <p:sp>
        <p:nvSpPr>
          <p:cNvPr id="41" name="Curved Right Arrow 40"/>
          <p:cNvSpPr/>
          <p:nvPr/>
        </p:nvSpPr>
        <p:spPr>
          <a:xfrm rot="13157798">
            <a:off x="7742673" y="4536235"/>
            <a:ext cx="924551" cy="1399753"/>
          </a:xfrm>
          <a:prstGeom prst="curvedRightArrow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b="1">
              <a:solidFill>
                <a:schemeClr val="tx1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4308229" y="5143512"/>
            <a:ext cx="2324483" cy="85725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b="1"/>
          </a:p>
        </p:txBody>
      </p:sp>
      <p:sp>
        <p:nvSpPr>
          <p:cNvPr id="24" name="Rectangle 23"/>
          <p:cNvSpPr/>
          <p:nvPr/>
        </p:nvSpPr>
        <p:spPr>
          <a:xfrm>
            <a:off x="1182086" y="3869720"/>
            <a:ext cx="2940848" cy="107144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b="1"/>
          </a:p>
        </p:txBody>
      </p:sp>
      <p:sp>
        <p:nvSpPr>
          <p:cNvPr id="23" name="Rectangle 22"/>
          <p:cNvSpPr/>
          <p:nvPr/>
        </p:nvSpPr>
        <p:spPr>
          <a:xfrm>
            <a:off x="37793" y="2573947"/>
            <a:ext cx="2687810" cy="82434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b="1"/>
          </a:p>
        </p:txBody>
      </p:sp>
      <p:graphicFrame>
        <p:nvGraphicFramePr>
          <p:cNvPr id="16" name="Diagram 15"/>
          <p:cNvGraphicFramePr/>
          <p:nvPr>
            <p:extLst>
              <p:ext uri="{D42A27DB-BD31-4B8C-83A1-F6EECF244321}">
                <p14:modId xmlns="" xmlns:p14="http://schemas.microsoft.com/office/powerpoint/2010/main" val="3627627048"/>
              </p:ext>
            </p:extLst>
          </p:nvPr>
        </p:nvGraphicFramePr>
        <p:xfrm>
          <a:off x="285721" y="571480"/>
          <a:ext cx="4071966" cy="23574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7" name="Diagram 16"/>
          <p:cNvGraphicFramePr/>
          <p:nvPr>
            <p:extLst>
              <p:ext uri="{D42A27DB-BD31-4B8C-83A1-F6EECF244321}">
                <p14:modId xmlns="" xmlns:p14="http://schemas.microsoft.com/office/powerpoint/2010/main" val="1632173183"/>
              </p:ext>
            </p:extLst>
          </p:nvPr>
        </p:nvGraphicFramePr>
        <p:xfrm>
          <a:off x="2912440" y="2786058"/>
          <a:ext cx="3571900" cy="22860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pSp>
        <p:nvGrpSpPr>
          <p:cNvPr id="2" name="Group 18"/>
          <p:cNvGrpSpPr/>
          <p:nvPr/>
        </p:nvGrpSpPr>
        <p:grpSpPr>
          <a:xfrm>
            <a:off x="5693027" y="4572008"/>
            <a:ext cx="2351959" cy="1285884"/>
            <a:chOff x="553233" y="335306"/>
            <a:chExt cx="2036804" cy="1615403"/>
          </a:xfrm>
        </p:grpSpPr>
        <p:sp>
          <p:nvSpPr>
            <p:cNvPr id="20" name="Oval 19"/>
            <p:cNvSpPr/>
            <p:nvPr/>
          </p:nvSpPr>
          <p:spPr>
            <a:xfrm>
              <a:off x="553233" y="335306"/>
              <a:ext cx="2036804" cy="1615403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Oval 4"/>
            <p:cNvSpPr/>
            <p:nvPr/>
          </p:nvSpPr>
          <p:spPr>
            <a:xfrm>
              <a:off x="591305" y="416077"/>
              <a:ext cx="1852735" cy="114226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430" tIns="11430" rIns="11430" bIns="1143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h-TH" sz="1800" b="1" kern="12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3</a:t>
              </a:r>
            </a:p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h-TH" sz="1600" b="1" kern="12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รายงานการตรวจราชการ</a:t>
              </a: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157814" y="2723373"/>
            <a:ext cx="226251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คณะกรรมการฯ</a:t>
            </a:r>
          </a:p>
          <a:p>
            <a:r>
              <a:rPr lang="th-TH" sz="1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(สธน/กรม./สำนัก/</a:t>
            </a:r>
            <a:r>
              <a:rPr lang="th-TH" sz="1400" b="1" dirty="0" err="1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สตป</a:t>
            </a:r>
            <a:r>
              <a:rPr lang="th-TH" sz="1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.)</a:t>
            </a:r>
            <a:endParaRPr lang="th-TH" sz="1400" b="1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389605" y="5215746"/>
            <a:ext cx="1625766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ทีมตรวจราชการ</a:t>
            </a:r>
          </a:p>
          <a:p>
            <a:r>
              <a:rPr lang="th-TH" sz="1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คณะกรรมการฯ </a:t>
            </a:r>
          </a:p>
          <a:p>
            <a:r>
              <a:rPr lang="th-TH" sz="1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กรม/กอง +  </a:t>
            </a:r>
            <a:r>
              <a:rPr lang="th-TH" sz="1400" b="1" dirty="0" err="1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สตป</a:t>
            </a:r>
            <a:endParaRPr lang="th-TH" sz="1400" b="1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8" name="Right Arrow 27"/>
          <p:cNvSpPr/>
          <p:nvPr/>
        </p:nvSpPr>
        <p:spPr>
          <a:xfrm rot="1977529">
            <a:off x="2838747" y="2829970"/>
            <a:ext cx="750899" cy="428628"/>
          </a:xfrm>
          <a:prstGeom prst="rightArrow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b="1"/>
          </a:p>
        </p:txBody>
      </p:sp>
      <p:sp>
        <p:nvSpPr>
          <p:cNvPr id="29" name="Right Arrow 28"/>
          <p:cNvSpPr/>
          <p:nvPr/>
        </p:nvSpPr>
        <p:spPr>
          <a:xfrm rot="1977529">
            <a:off x="5012640" y="4429714"/>
            <a:ext cx="880798" cy="428628"/>
          </a:xfrm>
          <a:prstGeom prst="rightArrow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b="1"/>
          </a:p>
        </p:txBody>
      </p:sp>
      <p:grpSp>
        <p:nvGrpSpPr>
          <p:cNvPr id="3" name="Group 31"/>
          <p:cNvGrpSpPr/>
          <p:nvPr/>
        </p:nvGrpSpPr>
        <p:grpSpPr>
          <a:xfrm>
            <a:off x="3840841" y="2211787"/>
            <a:ext cx="1270201" cy="724323"/>
            <a:chOff x="3049925" y="285756"/>
            <a:chExt cx="1022019" cy="817615"/>
          </a:xfrm>
        </p:grpSpPr>
        <p:sp>
          <p:nvSpPr>
            <p:cNvPr id="33" name="Rounded Rectangle 32"/>
            <p:cNvSpPr/>
            <p:nvPr/>
          </p:nvSpPr>
          <p:spPr>
            <a:xfrm>
              <a:off x="3049925" y="285756"/>
              <a:ext cx="1022019" cy="817615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4" name="Rounded Rectangle 4"/>
            <p:cNvSpPr/>
            <p:nvPr/>
          </p:nvSpPr>
          <p:spPr>
            <a:xfrm>
              <a:off x="3073872" y="309703"/>
              <a:ext cx="845355" cy="76972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6195" tIns="36195" rIns="36195" bIns="36195" numCol="1" spcCol="1270" anchor="ctr" anchorCtr="0">
              <a:noAutofit/>
            </a:bodyPr>
            <a:lstStyle/>
            <a:p>
              <a:pPr lvl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b="1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Area Base + 6 KPI</a:t>
              </a:r>
              <a:endParaRPr lang="th-TH" sz="1400" b="1" kern="1200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35" name="Down Arrow 34"/>
          <p:cNvSpPr/>
          <p:nvPr/>
        </p:nvSpPr>
        <p:spPr>
          <a:xfrm>
            <a:off x="4122934" y="3000372"/>
            <a:ext cx="285752" cy="214314"/>
          </a:xfrm>
          <a:prstGeom prst="downArrow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b="1"/>
          </a:p>
        </p:txBody>
      </p:sp>
      <p:sp>
        <p:nvSpPr>
          <p:cNvPr id="37" name="สี่เหลี่ยมผืนผ้า 18"/>
          <p:cNvSpPr/>
          <p:nvPr/>
        </p:nvSpPr>
        <p:spPr>
          <a:xfrm>
            <a:off x="4572000" y="1203592"/>
            <a:ext cx="2860039" cy="85725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th-TH" sz="2000" b="1"/>
          </a:p>
        </p:txBody>
      </p:sp>
      <p:sp>
        <p:nvSpPr>
          <p:cNvPr id="38" name="TextBox 6"/>
          <p:cNvSpPr txBox="1">
            <a:spLocks noChangeArrowheads="1"/>
          </p:cNvSpPr>
          <p:nvPr/>
        </p:nvSpPr>
        <p:spPr bwMode="auto">
          <a:xfrm>
            <a:off x="4572000" y="1275030"/>
            <a:ext cx="2779928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Char char="-"/>
            </a:pPr>
            <a:r>
              <a:rPr lang="th-TH" sz="1400" b="1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th-TH" sz="14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เสนอผู้บริหาร</a:t>
            </a:r>
            <a:r>
              <a:rPr lang="th-TH" sz="1400" b="1" dirty="0" err="1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สป.</a:t>
            </a:r>
            <a:r>
              <a:rPr lang="th-TH" sz="14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/ผู้บริหารกรม</a:t>
            </a:r>
          </a:p>
          <a:p>
            <a:pPr>
              <a:buFontTx/>
              <a:buChar char="-"/>
            </a:pPr>
            <a:r>
              <a:rPr lang="th-TH" sz="14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แจ้งหน่วยงานที่เกี่ยวข้อง</a:t>
            </a:r>
          </a:p>
          <a:p>
            <a:pPr>
              <a:buFontTx/>
              <a:buChar char="-"/>
            </a:pPr>
            <a:r>
              <a:rPr lang="th-TH" sz="14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เผยแพร่ให้หน่วยรับตรวจ</a:t>
            </a:r>
            <a:endParaRPr lang="th-TH" sz="1400" b="1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9" name="สี่เหลี่ยมผืนผ้า 18"/>
          <p:cNvSpPr/>
          <p:nvPr/>
        </p:nvSpPr>
        <p:spPr>
          <a:xfrm>
            <a:off x="6786579" y="3643314"/>
            <a:ext cx="2274294" cy="85725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th-TH" sz="2000" b="1"/>
          </a:p>
        </p:txBody>
      </p:sp>
      <p:sp>
        <p:nvSpPr>
          <p:cNvPr id="40" name="TextBox 6"/>
          <p:cNvSpPr txBox="1">
            <a:spLocks noChangeArrowheads="1"/>
          </p:cNvSpPr>
          <p:nvPr/>
        </p:nvSpPr>
        <p:spPr bwMode="auto">
          <a:xfrm>
            <a:off x="6858017" y="3714752"/>
            <a:ext cx="134524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Char char="-"/>
            </a:pPr>
            <a:r>
              <a:rPr lang="th-TH" sz="14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ระดับจังหวัด</a:t>
            </a:r>
          </a:p>
          <a:p>
            <a:pPr>
              <a:buFontTx/>
              <a:buChar char="-"/>
            </a:pPr>
            <a:r>
              <a:rPr lang="th-TH" sz="14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ระดับเขต</a:t>
            </a:r>
          </a:p>
          <a:p>
            <a:pPr>
              <a:buFontTx/>
              <a:buChar char="-"/>
            </a:pPr>
            <a:r>
              <a:rPr lang="th-TH" sz="14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ระดับประเทศ</a:t>
            </a:r>
            <a:endParaRPr lang="th-TH" sz="1400" b="1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2" name="Right Arrow 41"/>
          <p:cNvSpPr/>
          <p:nvPr/>
        </p:nvSpPr>
        <p:spPr>
          <a:xfrm rot="13646644">
            <a:off x="7261059" y="3339647"/>
            <a:ext cx="341960" cy="256693"/>
          </a:xfrm>
          <a:prstGeom prst="rightArrow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b="1"/>
          </a:p>
        </p:txBody>
      </p:sp>
      <p:sp>
        <p:nvSpPr>
          <p:cNvPr id="43" name="TextBox 42"/>
          <p:cNvSpPr txBox="1"/>
          <p:nvPr/>
        </p:nvSpPr>
        <p:spPr>
          <a:xfrm>
            <a:off x="1289071" y="3984429"/>
            <a:ext cx="227658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ทีมตรวจราชการ</a:t>
            </a:r>
          </a:p>
          <a:p>
            <a:r>
              <a:rPr lang="th-TH" sz="1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(สธน./ผู้ตรวจกรม./สำนัก</a:t>
            </a:r>
          </a:p>
          <a:p>
            <a:r>
              <a:rPr lang="th-TH" sz="14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th-TH" sz="1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ผู้ตรวจจังหวัด)</a:t>
            </a:r>
            <a:endParaRPr lang="th-TH" sz="1200" b="1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5" name="สี่เหลี่ยมผืนผ้า 18"/>
          <p:cNvSpPr/>
          <p:nvPr/>
        </p:nvSpPr>
        <p:spPr>
          <a:xfrm>
            <a:off x="5596263" y="2451770"/>
            <a:ext cx="2274294" cy="85725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th-TH" sz="2000" b="1"/>
          </a:p>
        </p:txBody>
      </p:sp>
      <p:sp>
        <p:nvSpPr>
          <p:cNvPr id="56" name="TextBox 6"/>
          <p:cNvSpPr txBox="1">
            <a:spLocks noChangeArrowheads="1"/>
          </p:cNvSpPr>
          <p:nvPr/>
        </p:nvSpPr>
        <p:spPr bwMode="auto">
          <a:xfrm>
            <a:off x="5667701" y="2523208"/>
            <a:ext cx="2109873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Char char="-"/>
            </a:pPr>
            <a:r>
              <a:rPr lang="th-TH" sz="1400" b="1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th-TH" sz="14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รายงานราย</a:t>
            </a:r>
            <a:r>
              <a:rPr lang="th-TH" sz="1400" b="1" dirty="0" err="1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ไตรมาส</a:t>
            </a:r>
            <a:endParaRPr lang="th-TH" sz="1400" b="1" dirty="0" smtClean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  <a:p>
            <a:pPr>
              <a:buFontTx/>
              <a:buChar char="-"/>
            </a:pPr>
            <a:r>
              <a:rPr lang="th-TH" sz="14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14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Semi-annual Report</a:t>
            </a:r>
            <a:endParaRPr lang="th-TH" sz="1400" b="1" dirty="0" smtClean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  <a:p>
            <a:pPr>
              <a:buFontTx/>
              <a:buChar char="-"/>
            </a:pPr>
            <a:r>
              <a:rPr lang="th-TH" sz="14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14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Annual Report</a:t>
            </a:r>
            <a:endParaRPr lang="th-TH" sz="1400" b="1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57" name="Right Arrow 41"/>
          <p:cNvSpPr/>
          <p:nvPr/>
        </p:nvSpPr>
        <p:spPr>
          <a:xfrm rot="13646644">
            <a:off x="5931682" y="2144567"/>
            <a:ext cx="341960" cy="256693"/>
          </a:xfrm>
          <a:prstGeom prst="rightArrow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b="1"/>
          </a:p>
        </p:txBody>
      </p:sp>
      <p:sp>
        <p:nvSpPr>
          <p:cNvPr id="70" name="TextBox 69"/>
          <p:cNvSpPr txBox="1"/>
          <p:nvPr/>
        </p:nvSpPr>
        <p:spPr>
          <a:xfrm>
            <a:off x="2264003" y="6500835"/>
            <a:ext cx="1847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h-TH" b="1" dirty="0"/>
          </a:p>
        </p:txBody>
      </p:sp>
      <p:sp>
        <p:nvSpPr>
          <p:cNvPr id="59" name="สี่เหลี่ยมผืนผ้ามุมมน 21"/>
          <p:cNvSpPr/>
          <p:nvPr/>
        </p:nvSpPr>
        <p:spPr>
          <a:xfrm>
            <a:off x="0" y="6469040"/>
            <a:ext cx="9144000" cy="388961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b="1"/>
          </a:p>
        </p:txBody>
      </p:sp>
      <p:sp>
        <p:nvSpPr>
          <p:cNvPr id="62" name="Title 1"/>
          <p:cNvSpPr>
            <a:spLocks noGrp="1"/>
          </p:cNvSpPr>
          <p:nvPr>
            <p:ph type="title"/>
          </p:nvPr>
        </p:nvSpPr>
        <p:spPr>
          <a:xfrm>
            <a:off x="0" y="-24"/>
            <a:ext cx="9144000" cy="648072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h-TH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การตรวจราชการกรณีปกติ</a:t>
            </a:r>
            <a:endParaRPr lang="th-TH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5" name="สี่เหลี่ยมผืนผ้ามุมมน 21"/>
          <p:cNvSpPr/>
          <p:nvPr/>
        </p:nvSpPr>
        <p:spPr>
          <a:xfrm>
            <a:off x="0" y="6140698"/>
            <a:ext cx="9150398" cy="431575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ระบบข้อมูลสารสนเทศสนับสนุนการตรวจราชการ</a:t>
            </a:r>
            <a:endParaRPr lang="th-TH" sz="1400" b="1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6" name="ลูกศรขึ้น 45"/>
          <p:cNvSpPr/>
          <p:nvPr/>
        </p:nvSpPr>
        <p:spPr>
          <a:xfrm rot="10800000" flipV="1">
            <a:off x="3450974" y="6000768"/>
            <a:ext cx="710082" cy="225290"/>
          </a:xfrm>
          <a:prstGeom prst="upArrow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7" name="TextBox 46"/>
          <p:cNvSpPr txBox="1"/>
          <p:nvPr/>
        </p:nvSpPr>
        <p:spPr>
          <a:xfrm>
            <a:off x="1979712" y="6550248"/>
            <a:ext cx="16485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Back up office</a:t>
            </a:r>
            <a:r>
              <a:rPr lang="th-TH" sz="1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  <a:endParaRPr lang="th-TH" sz="1400" b="1" dirty="0" smtClean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184541" y="6550248"/>
            <a:ext cx="66737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400" b="1" dirty="0" err="1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สตป.</a:t>
            </a:r>
            <a:r>
              <a:rPr lang="th-TH" sz="1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+ กองแผนของ กรมและสำนักสังกัด </a:t>
            </a:r>
            <a:r>
              <a:rPr lang="th-TH" sz="1400" b="1" dirty="0" err="1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สป</a:t>
            </a:r>
            <a:r>
              <a:rPr lang="th-TH" sz="14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endParaRPr lang="th-TH" sz="1400" b="1" dirty="0" smtClean="0">
              <a:solidFill>
                <a:schemeClr val="tx1">
                  <a:lumMod val="95000"/>
                  <a:lumOff val="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2670760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70007" y="181254"/>
            <a:ext cx="5213287" cy="46166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h-TH" sz="2400" spc="50" dirty="0" smtClean="0">
                <a:ln w="11430"/>
                <a:solidFill>
                  <a:srgbClr val="008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กรอบประเด็นการตรวจราชการ ปี 2557 </a:t>
            </a:r>
            <a:endParaRPr lang="th-TH" sz="2400" spc="50" dirty="0">
              <a:ln w="11430"/>
              <a:solidFill>
                <a:srgbClr val="008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8582" y="1772816"/>
            <a:ext cx="2060537" cy="923330"/>
          </a:xfrm>
          <a:prstGeom prst="rect">
            <a:avLst/>
          </a:prstGeom>
          <a:ln>
            <a:solidFill>
              <a:srgbClr val="0000FF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8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</a:t>
            </a:r>
            <a:r>
              <a:rPr lang="th-TH" sz="1800" b="1" dirty="0" smtClean="0">
                <a:solidFill>
                  <a:schemeClr val="tx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 algn="ctr"/>
            <a:r>
              <a:rPr lang="th-TH" sz="18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การพัฒนาสุขภาพตามกลุ่มวัย</a:t>
            </a:r>
            <a:endParaRPr lang="th-TH" sz="1800" b="1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78525" y="1772816"/>
            <a:ext cx="2060537" cy="1200329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</a:t>
            </a:r>
            <a:r>
              <a:rPr lang="th-TH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 algn="ctr"/>
            <a:r>
              <a:rPr lang="th-TH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การพัฒนาระบบและจัดระบบบริการฯ</a:t>
            </a:r>
            <a:endParaRPr lang="th-TH" sz="1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85648" y="1772816"/>
            <a:ext cx="2280226" cy="923330"/>
          </a:xfrm>
          <a:prstGeom prst="rect">
            <a:avLst/>
          </a:prstGeom>
          <a:ln>
            <a:solidFill>
              <a:srgbClr val="008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800" b="1" dirty="0" smtClean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</a:t>
            </a:r>
            <a:endParaRPr lang="th-TH" sz="1800" b="1" dirty="0" smtClean="0">
              <a:solidFill>
                <a:srgbClr val="0066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th-TH" sz="1800" b="1" dirty="0" smtClean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การพัฒนาระบบบริหารจัดการฯ</a:t>
            </a:r>
            <a:endParaRPr lang="th-TH" sz="1800" b="1" dirty="0">
              <a:solidFill>
                <a:srgbClr val="0066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004450" y="1772816"/>
            <a:ext cx="1954498" cy="923330"/>
          </a:xfrm>
          <a:prstGeom prst="rect">
            <a:avLst/>
          </a:prstGeom>
          <a:ln>
            <a:solidFill>
              <a:srgbClr val="990099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800" b="1" dirty="0" smtClean="0">
                <a:solidFill>
                  <a:srgbClr val="9900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4</a:t>
            </a:r>
            <a:endParaRPr lang="th-TH" sz="1800" b="1" dirty="0" smtClean="0">
              <a:solidFill>
                <a:srgbClr val="990099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th-TH" sz="1800" b="1" dirty="0" smtClean="0">
                <a:solidFill>
                  <a:srgbClr val="9900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กฎหมายและการคุ้มครองผู้บริโภค</a:t>
            </a:r>
            <a:endParaRPr lang="th-TH" sz="1800" b="1" dirty="0">
              <a:solidFill>
                <a:srgbClr val="990099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8582" y="3280917"/>
            <a:ext cx="2127006" cy="2677656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h-TH" sz="1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1.1 กระบวนการ  </a:t>
            </a:r>
          </a:p>
          <a:p>
            <a:r>
              <a:rPr lang="th-TH" sz="14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บริหารงานส่งเสริม  </a:t>
            </a:r>
          </a:p>
          <a:p>
            <a:r>
              <a:rPr lang="th-TH" sz="14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สุขภาพ</a:t>
            </a:r>
            <a:r>
              <a:rPr lang="th-TH" sz="14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และป้องกัน</a:t>
            </a:r>
            <a:r>
              <a:rPr lang="th-TH" sz="1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โรค</a:t>
            </a:r>
          </a:p>
          <a:p>
            <a:r>
              <a:rPr lang="th-TH" sz="14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1.2 </a:t>
            </a:r>
            <a:r>
              <a:rPr lang="th-TH" sz="1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ผลลัพธ์ภาวะสุขภาพ</a:t>
            </a:r>
          </a:p>
          <a:p>
            <a:r>
              <a:rPr lang="th-TH" sz="1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ตาม</a:t>
            </a:r>
            <a:r>
              <a:rPr lang="th-TH" sz="14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กลุ่มวัย 5 </a:t>
            </a:r>
            <a:r>
              <a:rPr lang="th-TH" sz="1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กลุ่ม</a:t>
            </a:r>
          </a:p>
          <a:p>
            <a:r>
              <a:rPr lang="th-TH" sz="1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1.3 ผลลัพธ์</a:t>
            </a:r>
            <a:r>
              <a:rPr lang="th-TH" sz="14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ของ</a:t>
            </a:r>
            <a:r>
              <a:rPr lang="th-TH" sz="1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 </a:t>
            </a:r>
          </a:p>
          <a:p>
            <a:r>
              <a:rPr lang="th-TH" sz="14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ดำเนินงานปัญหา</a:t>
            </a:r>
          </a:p>
          <a:p>
            <a:r>
              <a:rPr lang="th-TH" sz="14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สุขภาพใน</a:t>
            </a:r>
          </a:p>
          <a:p>
            <a:r>
              <a:rPr lang="th-TH" sz="14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พื้นที่ (</a:t>
            </a:r>
            <a:r>
              <a:rPr lang="en-US" sz="1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Area Base)</a:t>
            </a:r>
          </a:p>
          <a:p>
            <a:endParaRPr lang="en-US" sz="1400" b="1" dirty="0" smtClean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en-US" sz="1400" b="1" dirty="0" smtClean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378525" y="3280917"/>
            <a:ext cx="2070390" cy="2462213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h-TH" sz="1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2.1 ผลการ</a:t>
            </a:r>
            <a:r>
              <a:rPr lang="th-TH" sz="14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ดำเนินงาน </a:t>
            </a:r>
            <a:endParaRPr lang="en-US" sz="1400" b="1" dirty="0" smtClean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sz="14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Service Plan</a:t>
            </a:r>
          </a:p>
          <a:p>
            <a:r>
              <a:rPr lang="en-US" sz="1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2.2 </a:t>
            </a:r>
            <a:r>
              <a:rPr lang="th-TH" sz="1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ผลการดำเนินการ</a:t>
            </a:r>
          </a:p>
          <a:p>
            <a:r>
              <a:rPr lang="th-TH" sz="14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จัดบริการร่วม</a:t>
            </a:r>
          </a:p>
          <a:p>
            <a:r>
              <a:rPr lang="th-TH" sz="14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2.3 </a:t>
            </a:r>
            <a:r>
              <a:rPr lang="th-TH" sz="1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ผลการจัดบริการ</a:t>
            </a:r>
          </a:p>
          <a:p>
            <a:r>
              <a:rPr lang="th-TH" sz="14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เฉพาะ</a:t>
            </a:r>
          </a:p>
          <a:p>
            <a:r>
              <a:rPr lang="th-TH" sz="1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2.4 การตรวจรับรอง        </a:t>
            </a:r>
          </a:p>
          <a:p>
            <a:r>
              <a:rPr lang="th-TH" sz="1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คุณภาพ</a:t>
            </a:r>
          </a:p>
          <a:p>
            <a:endParaRPr lang="th-TH" sz="1400" b="1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th-TH" sz="1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th-TH" sz="1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585647" y="3280917"/>
            <a:ext cx="2280227" cy="3108543"/>
          </a:xfrm>
          <a:prstGeom prst="rect">
            <a:avLst/>
          </a:prstGeom>
          <a:ln>
            <a:solidFill>
              <a:srgbClr val="008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h-TH" sz="1400" b="1" dirty="0" smtClean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3.1 การวางแผน</a:t>
            </a:r>
          </a:p>
          <a:p>
            <a:r>
              <a:rPr lang="th-TH" sz="1400" b="1" dirty="0" smtClean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3.2 การ</a:t>
            </a:r>
            <a:r>
              <a:rPr lang="th-TH" sz="1400" b="1" dirty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บริหาร</a:t>
            </a:r>
            <a:r>
              <a:rPr lang="th-TH" sz="1400" b="1" dirty="0" smtClean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และจัดการ</a:t>
            </a:r>
          </a:p>
          <a:p>
            <a:r>
              <a:rPr lang="th-TH" sz="1400" b="1" dirty="0" smtClean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ทรัพยากรบุคคล</a:t>
            </a:r>
          </a:p>
          <a:p>
            <a:r>
              <a:rPr lang="th-TH" sz="1400" b="1" dirty="0" smtClean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3.3 การบริหารงบประมาณ </a:t>
            </a:r>
          </a:p>
          <a:p>
            <a:r>
              <a:rPr lang="th-TH" sz="1400" b="1" dirty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400" b="1" dirty="0" smtClean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การเงิน</a:t>
            </a:r>
            <a:r>
              <a:rPr lang="th-TH" sz="1400" b="1" dirty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และการ</a:t>
            </a:r>
            <a:r>
              <a:rPr lang="th-TH" sz="1400" b="1" dirty="0" smtClean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คลัง</a:t>
            </a:r>
          </a:p>
          <a:p>
            <a:r>
              <a:rPr lang="th-TH" sz="1400" b="1" dirty="0" smtClean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3.4 การ</a:t>
            </a:r>
            <a:r>
              <a:rPr lang="th-TH" sz="1400" b="1" dirty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บริหาร</a:t>
            </a:r>
            <a:r>
              <a:rPr lang="th-TH" sz="1400" b="1" dirty="0" smtClean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เวชภัณฑ์</a:t>
            </a:r>
          </a:p>
          <a:p>
            <a:r>
              <a:rPr lang="th-TH" sz="1400" b="1" dirty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400" b="1" dirty="0" smtClean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และ</a:t>
            </a:r>
            <a:r>
              <a:rPr lang="th-TH" sz="1400" b="1" dirty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เวชภัณฑ์</a:t>
            </a:r>
            <a:r>
              <a:rPr lang="th-TH" sz="1400" b="1" dirty="0" smtClean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ที่ไม่ใช่ยา</a:t>
            </a:r>
          </a:p>
          <a:p>
            <a:r>
              <a:rPr lang="th-TH" sz="1400" b="1" dirty="0" smtClean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3.5 การควบคุมภายใน</a:t>
            </a:r>
          </a:p>
          <a:p>
            <a:r>
              <a:rPr lang="th-TH" sz="1400" b="1" dirty="0" smtClean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3.6 การจัดการเรื่องร้องทุกข์</a:t>
            </a:r>
          </a:p>
          <a:p>
            <a:r>
              <a:rPr lang="th-TH" sz="1400" b="1" dirty="0" smtClean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3.7 การสื่อสารและสารนิเทศ</a:t>
            </a:r>
          </a:p>
          <a:p>
            <a:endParaRPr lang="th-TH" sz="1400" b="1" dirty="0">
              <a:solidFill>
                <a:srgbClr val="0066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004451" y="3293111"/>
            <a:ext cx="1931961" cy="2893100"/>
          </a:xfrm>
          <a:prstGeom prst="rect">
            <a:avLst/>
          </a:prstGeom>
          <a:ln>
            <a:solidFill>
              <a:srgbClr val="990099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177800" indent="-177800"/>
            <a:r>
              <a:rPr lang="th-TH" sz="1400" b="1" dirty="0" smtClean="0">
                <a:solidFill>
                  <a:srgbClr val="9900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4.1 ระบบการคุ้มครองผู้บริโภคด้านผลิตภัณฑ์สุขภาพ </a:t>
            </a:r>
          </a:p>
          <a:p>
            <a:pPr marL="177800" indent="-177800"/>
            <a:r>
              <a:rPr lang="th-TH" sz="1400" b="1" dirty="0" smtClean="0">
                <a:solidFill>
                  <a:srgbClr val="9900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4.2 ระบบบริหารจัดการอนามัยสิ่งแวดล้อมที่มีผลกระทบต่อสุขภาพ</a:t>
            </a:r>
          </a:p>
          <a:p>
            <a:pPr marL="177800" indent="-177800"/>
            <a:r>
              <a:rPr lang="th-TH" sz="1400" b="1" dirty="0" smtClean="0">
                <a:solidFill>
                  <a:srgbClr val="9900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4.3 ประสิทธิภาพในการบริหารจัดการเรื่องร้องเรียนการคุ้มครองผู้บริโภค</a:t>
            </a:r>
            <a:endParaRPr lang="th-TH" sz="1400" dirty="0" smtClean="0">
              <a:solidFill>
                <a:srgbClr val="990099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177800" indent="-177800"/>
            <a:endParaRPr lang="th-TH" sz="1400" dirty="0" smtClean="0">
              <a:solidFill>
                <a:srgbClr val="990099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713836" y="692697"/>
            <a:ext cx="3389915" cy="70788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h-TH" sz="2000" spc="50" dirty="0" smtClean="0">
                <a:ln w="11430"/>
                <a:solidFill>
                  <a:srgbClr val="0066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ตรวจติดตามนโยบายและ</a:t>
            </a:r>
          </a:p>
          <a:p>
            <a:pPr algn="ctr"/>
            <a:r>
              <a:rPr lang="th-TH" sz="2000" spc="50" dirty="0" smtClean="0">
                <a:ln w="11430"/>
                <a:solidFill>
                  <a:srgbClr val="0066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ยุทธศาสตร์กระทรวงฯ</a:t>
            </a:r>
            <a:endParaRPr lang="en-US" sz="2000" spc="50" dirty="0">
              <a:ln w="11430"/>
              <a:solidFill>
                <a:srgbClr val="0066CC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24" name="ตัวเชื่อมต่อตรง 23"/>
          <p:cNvCxnSpPr/>
          <p:nvPr/>
        </p:nvCxnSpPr>
        <p:spPr>
          <a:xfrm>
            <a:off x="3309091" y="2708920"/>
            <a:ext cx="4166" cy="58019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6" name="ตัวเชื่อมต่อตรง 25"/>
          <p:cNvCxnSpPr/>
          <p:nvPr/>
        </p:nvCxnSpPr>
        <p:spPr>
          <a:xfrm flipH="1">
            <a:off x="5694266" y="2708919"/>
            <a:ext cx="7708" cy="552897"/>
          </a:xfrm>
          <a:prstGeom prst="line">
            <a:avLst/>
          </a:prstGeom>
          <a:ln>
            <a:solidFill>
              <a:srgbClr val="008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28" name="ตัวเชื่อมต่อตรง 27"/>
          <p:cNvCxnSpPr/>
          <p:nvPr/>
        </p:nvCxnSpPr>
        <p:spPr>
          <a:xfrm flipH="1">
            <a:off x="7961894" y="2708922"/>
            <a:ext cx="22" cy="566545"/>
          </a:xfrm>
          <a:prstGeom prst="line">
            <a:avLst/>
          </a:prstGeom>
          <a:ln>
            <a:solidFill>
              <a:srgbClr val="990099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6699006" y="692696"/>
            <a:ext cx="2193474" cy="707886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h-TH" sz="2000" spc="50" dirty="0" smtClean="0">
                <a:ln w="11430"/>
                <a:solidFill>
                  <a:srgbClr val="0066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ตรวจติดตาม</a:t>
            </a:r>
          </a:p>
          <a:p>
            <a:pPr algn="ctr"/>
            <a:r>
              <a:rPr lang="th-TH" sz="2000" spc="50" dirty="0" smtClean="0">
                <a:ln w="11430"/>
                <a:solidFill>
                  <a:srgbClr val="0066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กฎหมายสำคัญ</a:t>
            </a:r>
            <a:endParaRPr lang="en-US" sz="2000" spc="50" dirty="0">
              <a:ln w="11430"/>
              <a:solidFill>
                <a:srgbClr val="0066CC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32" name="ตัวเชื่อมต่อตรง 31"/>
          <p:cNvCxnSpPr>
            <a:stCxn id="7" idx="2"/>
          </p:cNvCxnSpPr>
          <p:nvPr/>
        </p:nvCxnSpPr>
        <p:spPr>
          <a:xfrm flipH="1">
            <a:off x="1146412" y="2696147"/>
            <a:ext cx="2439" cy="565669"/>
          </a:xfrm>
          <a:prstGeom prst="line">
            <a:avLst/>
          </a:prstGeom>
          <a:ln w="317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7" name="ตาราง 3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555396430"/>
              </p:ext>
            </p:extLst>
          </p:nvPr>
        </p:nvGraphicFramePr>
        <p:xfrm>
          <a:off x="1115616" y="6561152"/>
          <a:ext cx="7109632" cy="396240"/>
        </p:xfrm>
        <a:graphic>
          <a:graphicData uri="http://schemas.openxmlformats.org/drawingml/2006/table">
            <a:tbl>
              <a:tblPr firstRow="1" bandRow="1">
                <a:tableStyleId>{17292A2E-F333-43FB-9621-5CBBE7FDCDCB}</a:tableStyleId>
              </a:tblPr>
              <a:tblGrid>
                <a:gridCol w="1184939"/>
                <a:gridCol w="1184939"/>
                <a:gridCol w="1417498"/>
                <a:gridCol w="952378"/>
                <a:gridCol w="1184939"/>
                <a:gridCol w="1184939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/>
                        <a:t>เขต</a:t>
                      </a:r>
                      <a:endParaRPr lang="th-TH" sz="2000" dirty="0"/>
                    </a:p>
                  </a:txBody>
                  <a:tcPr marL="84406" marR="844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err="1" smtClean="0"/>
                        <a:t>สสจ</a:t>
                      </a:r>
                      <a:r>
                        <a:rPr lang="th-TH" sz="2000" dirty="0" smtClean="0"/>
                        <a:t>.</a:t>
                      </a:r>
                      <a:endParaRPr lang="th-TH" sz="2000" dirty="0"/>
                    </a:p>
                  </a:txBody>
                  <a:tcPr marL="84406" marR="844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/>
                        <a:t>รพศ./</a:t>
                      </a:r>
                      <a:r>
                        <a:rPr lang="th-TH" sz="2000" dirty="0" err="1" smtClean="0"/>
                        <a:t>รพท</a:t>
                      </a:r>
                      <a:r>
                        <a:rPr lang="th-TH" sz="2000" dirty="0" smtClean="0"/>
                        <a:t>.</a:t>
                      </a:r>
                      <a:endParaRPr lang="th-TH" sz="2000" dirty="0"/>
                    </a:p>
                  </a:txBody>
                  <a:tcPr marL="84406" marR="844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err="1" smtClean="0"/>
                        <a:t>รพช</a:t>
                      </a:r>
                      <a:r>
                        <a:rPr lang="th-TH" sz="2000" dirty="0" smtClean="0"/>
                        <a:t>.</a:t>
                      </a:r>
                      <a:endParaRPr lang="th-TH" sz="2000" dirty="0"/>
                    </a:p>
                  </a:txBody>
                  <a:tcPr marL="84406" marR="844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err="1" smtClean="0"/>
                        <a:t>สสอ</a:t>
                      </a:r>
                      <a:r>
                        <a:rPr lang="th-TH" sz="2000" dirty="0" smtClean="0"/>
                        <a:t>.</a:t>
                      </a:r>
                      <a:endParaRPr lang="th-TH" sz="2000" dirty="0"/>
                    </a:p>
                  </a:txBody>
                  <a:tcPr marL="84406" marR="8440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/>
                        <a:t>รพ.สต.</a:t>
                      </a:r>
                      <a:endParaRPr lang="th-TH" sz="2000" dirty="0"/>
                    </a:p>
                  </a:txBody>
                  <a:tcPr marL="84406" marR="84406"/>
                </a:tc>
              </a:tr>
            </a:tbl>
          </a:graphicData>
        </a:graphic>
      </p:graphicFrame>
      <p:sp>
        <p:nvSpPr>
          <p:cNvPr id="38" name="สี่เหลี่ยมผืนผ้า 37"/>
          <p:cNvSpPr/>
          <p:nvPr/>
        </p:nvSpPr>
        <p:spPr>
          <a:xfrm>
            <a:off x="118582" y="3280917"/>
            <a:ext cx="2127006" cy="2462213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9" name="TextBox 38"/>
          <p:cNvSpPr txBox="1"/>
          <p:nvPr/>
        </p:nvSpPr>
        <p:spPr>
          <a:xfrm>
            <a:off x="246926" y="5861982"/>
            <a:ext cx="1516762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h-TH" sz="1800" spc="50" dirty="0" smtClean="0">
                <a:ln w="11430"/>
                <a:solidFill>
                  <a:srgbClr val="9900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หน่วยรับตรวจ</a:t>
            </a:r>
            <a:endParaRPr lang="th-TH" sz="1800" spc="50" dirty="0">
              <a:ln w="11430"/>
              <a:solidFill>
                <a:srgbClr val="990099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2" name="รูปแบบอิสระ 41"/>
          <p:cNvSpPr/>
          <p:nvPr/>
        </p:nvSpPr>
        <p:spPr>
          <a:xfrm>
            <a:off x="1134071" y="1433015"/>
            <a:ext cx="2175019" cy="313898"/>
          </a:xfrm>
          <a:custGeom>
            <a:avLst/>
            <a:gdLst>
              <a:gd name="connsiteX0" fmla="*/ 1351128 w 1351128"/>
              <a:gd name="connsiteY0" fmla="*/ 0 h 313898"/>
              <a:gd name="connsiteX1" fmla="*/ 1351128 w 1351128"/>
              <a:gd name="connsiteY1" fmla="*/ 163773 h 313898"/>
              <a:gd name="connsiteX2" fmla="*/ 0 w 1351128"/>
              <a:gd name="connsiteY2" fmla="*/ 163773 h 313898"/>
              <a:gd name="connsiteX3" fmla="*/ 0 w 1351128"/>
              <a:gd name="connsiteY3" fmla="*/ 313898 h 313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51128" h="313898">
                <a:moveTo>
                  <a:pt x="1351128" y="0"/>
                </a:moveTo>
                <a:lnTo>
                  <a:pt x="1351128" y="163773"/>
                </a:lnTo>
                <a:lnTo>
                  <a:pt x="0" y="163773"/>
                </a:lnTo>
                <a:lnTo>
                  <a:pt x="0" y="313898"/>
                </a:lnTo>
              </a:path>
            </a:pathLst>
          </a:custGeom>
          <a:noFill/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4" name="รูปแบบอิสระ 43"/>
          <p:cNvSpPr/>
          <p:nvPr/>
        </p:nvSpPr>
        <p:spPr>
          <a:xfrm>
            <a:off x="2141648" y="1596789"/>
            <a:ext cx="3559274" cy="177421"/>
          </a:xfrm>
          <a:custGeom>
            <a:avLst/>
            <a:gdLst>
              <a:gd name="connsiteX0" fmla="*/ 0 w 3657600"/>
              <a:gd name="connsiteY0" fmla="*/ 0 h 191069"/>
              <a:gd name="connsiteX1" fmla="*/ 3657600 w 3657600"/>
              <a:gd name="connsiteY1" fmla="*/ 0 h 191069"/>
              <a:gd name="connsiteX2" fmla="*/ 3657600 w 3657600"/>
              <a:gd name="connsiteY2" fmla="*/ 191069 h 191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57600" h="191069">
                <a:moveTo>
                  <a:pt x="0" y="0"/>
                </a:moveTo>
                <a:lnTo>
                  <a:pt x="3657600" y="0"/>
                </a:lnTo>
                <a:lnTo>
                  <a:pt x="3657600" y="191069"/>
                </a:lnTo>
              </a:path>
            </a:pathLst>
          </a:custGeom>
          <a:noFill/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cxnSp>
        <p:nvCxnSpPr>
          <p:cNvPr id="46" name="ตัวเชื่อมต่อตรง 45"/>
          <p:cNvCxnSpPr/>
          <p:nvPr/>
        </p:nvCxnSpPr>
        <p:spPr>
          <a:xfrm>
            <a:off x="3309090" y="1596789"/>
            <a:ext cx="0" cy="150125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ตัวเชื่อมต่อตรง 47"/>
          <p:cNvCxnSpPr/>
          <p:nvPr/>
        </p:nvCxnSpPr>
        <p:spPr>
          <a:xfrm>
            <a:off x="7971033" y="1400583"/>
            <a:ext cx="0" cy="373626"/>
          </a:xfrm>
          <a:prstGeom prst="line">
            <a:avLst/>
          </a:prstGeom>
          <a:ln w="28575">
            <a:solidFill>
              <a:srgbClr val="9900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376057" y="1285860"/>
            <a:ext cx="883575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h-TH" sz="1600" spc="50" dirty="0" smtClean="0">
                <a:ln w="11430"/>
                <a:latin typeface="Tahoma" pitchFamily="34" charset="0"/>
                <a:ea typeface="Tahoma" pitchFamily="34" charset="0"/>
                <a:cs typeface="Tahoma" pitchFamily="34" charset="0"/>
              </a:rPr>
              <a:t>4 หัวข้อ</a:t>
            </a:r>
            <a:endParaRPr lang="th-TH" sz="1600" spc="50" dirty="0">
              <a:ln w="11430"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46335" y="814312"/>
            <a:ext cx="957313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h-TH" sz="1600" spc="50" dirty="0" smtClean="0">
                <a:ln w="11430"/>
                <a:solidFill>
                  <a:srgbClr val="0000FF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 ภารกิจ</a:t>
            </a:r>
            <a:endParaRPr lang="th-TH" sz="1600" spc="50" dirty="0">
              <a:ln w="11430"/>
              <a:solidFill>
                <a:srgbClr val="0000FF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18582" y="2800150"/>
            <a:ext cx="2677336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h-TH" sz="1600" spc="50" dirty="0" smtClean="0">
                <a:ln w="11430"/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17  ประเด็นการตรวจราชการ</a:t>
            </a:r>
            <a:endParaRPr lang="th-TH" sz="1600" spc="50" dirty="0">
              <a:ln w="11430"/>
              <a:solidFill>
                <a:srgbClr val="C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3" name="ลูกศรลง 32"/>
          <p:cNvSpPr/>
          <p:nvPr/>
        </p:nvSpPr>
        <p:spPr>
          <a:xfrm>
            <a:off x="3995936" y="6093296"/>
            <a:ext cx="593485" cy="400110"/>
          </a:xfrm>
          <a:prstGeom prst="downArrow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4" name="TextBox 33"/>
          <p:cNvSpPr txBox="1"/>
          <p:nvPr/>
        </p:nvSpPr>
        <p:spPr>
          <a:xfrm>
            <a:off x="4176343" y="18612"/>
            <a:ext cx="25840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dirty="0" smtClean="0">
                <a:latin typeface="TH SarabunPSK" pitchFamily="34" charset="-34"/>
                <a:cs typeface="TH SarabunPSK" pitchFamily="34" charset="-34"/>
              </a:rPr>
              <a:t>9</a:t>
            </a:r>
            <a:endParaRPr lang="th-TH" sz="1600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050873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สี่เหลี่ยมผืนผ้า 63"/>
          <p:cNvSpPr/>
          <p:nvPr/>
        </p:nvSpPr>
        <p:spPr>
          <a:xfrm>
            <a:off x="4487529" y="5509320"/>
            <a:ext cx="4537889" cy="49506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3" name="สี่เหลี่ยมผืนผ้า 62"/>
          <p:cNvSpPr/>
          <p:nvPr/>
        </p:nvSpPr>
        <p:spPr>
          <a:xfrm>
            <a:off x="108441" y="5517232"/>
            <a:ext cx="3784743" cy="49506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2" name="สี่เหลี่ยมผืนผ้า 61"/>
          <p:cNvSpPr/>
          <p:nvPr/>
        </p:nvSpPr>
        <p:spPr>
          <a:xfrm>
            <a:off x="4487530" y="4799260"/>
            <a:ext cx="4514460" cy="50194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8" name="สี่เหลี่ยมผืนผ้า 47"/>
          <p:cNvSpPr/>
          <p:nvPr/>
        </p:nvSpPr>
        <p:spPr>
          <a:xfrm>
            <a:off x="118582" y="4799260"/>
            <a:ext cx="3784743" cy="50194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3" y="2618754"/>
            <a:ext cx="979208" cy="861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4049" y="2577137"/>
            <a:ext cx="834327" cy="7358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3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9794" y="2060849"/>
            <a:ext cx="1087971" cy="8845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493" y="2060850"/>
            <a:ext cx="983463" cy="799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h-TH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รูปแบบการตรวจราชการกรณีปกติ</a:t>
            </a:r>
            <a:endParaRPr lang="th-TH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 flipH="1">
            <a:off x="1934343" y="2132857"/>
            <a:ext cx="12629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รอบที่ 1</a:t>
            </a:r>
            <a:endParaRPr lang="th-TH" sz="2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 flipH="1">
            <a:off x="5502565" y="2167410"/>
            <a:ext cx="12629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รอบที่ 2</a:t>
            </a:r>
            <a:endParaRPr lang="th-TH" sz="2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85051" y="4859868"/>
            <a:ext cx="35814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8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กรมเจ้าภาพ+ผู้ตรวจ</a:t>
            </a:r>
            <a:r>
              <a:rPr lang="th-TH" sz="18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ราชการ</a:t>
            </a:r>
            <a:r>
              <a:rPr lang="th-TH" sz="18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กรม</a:t>
            </a:r>
            <a:endParaRPr lang="th-TH" sz="1800" b="1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2" name="กลุ่ม 41"/>
          <p:cNvGrpSpPr/>
          <p:nvPr/>
        </p:nvGrpSpPr>
        <p:grpSpPr>
          <a:xfrm>
            <a:off x="317989" y="1340768"/>
            <a:ext cx="8368811" cy="936104"/>
            <a:chOff x="344488" y="1700808"/>
            <a:chExt cx="9066212" cy="936104"/>
          </a:xfrm>
        </p:grpSpPr>
        <p:cxnSp>
          <p:nvCxnSpPr>
            <p:cNvPr id="6" name="ตัวเชื่อมต่อตรง 5"/>
            <p:cNvCxnSpPr/>
            <p:nvPr/>
          </p:nvCxnSpPr>
          <p:spPr>
            <a:xfrm>
              <a:off x="344488" y="2132856"/>
              <a:ext cx="9066212" cy="0"/>
            </a:xfrm>
            <a:prstGeom prst="line">
              <a:avLst/>
            </a:prstGeom>
            <a:ln w="889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ตัวเชื่อมต่อตรง 9"/>
            <p:cNvCxnSpPr/>
            <p:nvPr/>
          </p:nvCxnSpPr>
          <p:spPr>
            <a:xfrm>
              <a:off x="776536" y="1916832"/>
              <a:ext cx="0" cy="432048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ตัวเชื่อมต่อตรง 20"/>
            <p:cNvCxnSpPr/>
            <p:nvPr/>
          </p:nvCxnSpPr>
          <p:spPr>
            <a:xfrm>
              <a:off x="1424608" y="1916832"/>
              <a:ext cx="0" cy="432048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ตัวเชื่อมต่อตรง 21"/>
            <p:cNvCxnSpPr/>
            <p:nvPr/>
          </p:nvCxnSpPr>
          <p:spPr>
            <a:xfrm>
              <a:off x="2072680" y="1916832"/>
              <a:ext cx="0" cy="432048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ตัวเชื่อมต่อตรง 24"/>
            <p:cNvCxnSpPr/>
            <p:nvPr/>
          </p:nvCxnSpPr>
          <p:spPr>
            <a:xfrm>
              <a:off x="2720752" y="1700808"/>
              <a:ext cx="0" cy="936104"/>
            </a:xfrm>
            <a:prstGeom prst="line">
              <a:avLst/>
            </a:prstGeom>
            <a:ln w="635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ตัวเชื่อมต่อตรง 26"/>
            <p:cNvCxnSpPr/>
            <p:nvPr/>
          </p:nvCxnSpPr>
          <p:spPr>
            <a:xfrm>
              <a:off x="6609184" y="1700808"/>
              <a:ext cx="0" cy="936104"/>
            </a:xfrm>
            <a:prstGeom prst="line">
              <a:avLst/>
            </a:prstGeom>
            <a:ln w="635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ตัวเชื่อมต่อตรง 27"/>
            <p:cNvCxnSpPr/>
            <p:nvPr/>
          </p:nvCxnSpPr>
          <p:spPr>
            <a:xfrm>
              <a:off x="8481392" y="1700808"/>
              <a:ext cx="0" cy="936104"/>
            </a:xfrm>
            <a:prstGeom prst="line">
              <a:avLst/>
            </a:prstGeom>
            <a:ln w="6350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ตัวเชื่อมต่อตรง 28"/>
            <p:cNvCxnSpPr/>
            <p:nvPr/>
          </p:nvCxnSpPr>
          <p:spPr>
            <a:xfrm>
              <a:off x="3368824" y="1916832"/>
              <a:ext cx="0" cy="432048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ตัวเชื่อมต่อตรง 29"/>
            <p:cNvCxnSpPr/>
            <p:nvPr/>
          </p:nvCxnSpPr>
          <p:spPr>
            <a:xfrm>
              <a:off x="4160912" y="1916832"/>
              <a:ext cx="0" cy="432048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ตัวเชื่อมต่อตรง 32"/>
            <p:cNvCxnSpPr/>
            <p:nvPr/>
          </p:nvCxnSpPr>
          <p:spPr>
            <a:xfrm>
              <a:off x="5889104" y="1916832"/>
              <a:ext cx="0" cy="432048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ตัวเชื่อมต่อตรง 34"/>
            <p:cNvCxnSpPr/>
            <p:nvPr/>
          </p:nvCxnSpPr>
          <p:spPr>
            <a:xfrm>
              <a:off x="7257256" y="1916832"/>
              <a:ext cx="0" cy="432048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ตัวเชื่อมต่อตรง 35"/>
            <p:cNvCxnSpPr/>
            <p:nvPr/>
          </p:nvCxnSpPr>
          <p:spPr>
            <a:xfrm>
              <a:off x="7905328" y="1916832"/>
              <a:ext cx="0" cy="432048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ตัวเชื่อมต่อตรง 40"/>
            <p:cNvCxnSpPr/>
            <p:nvPr/>
          </p:nvCxnSpPr>
          <p:spPr>
            <a:xfrm>
              <a:off x="5241032" y="1916832"/>
              <a:ext cx="0" cy="432048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ตัวเชื่อมต่อตรง 46"/>
            <p:cNvCxnSpPr/>
            <p:nvPr/>
          </p:nvCxnSpPr>
          <p:spPr>
            <a:xfrm>
              <a:off x="4736976" y="1916832"/>
              <a:ext cx="0" cy="432048"/>
            </a:xfrm>
            <a:prstGeom prst="line">
              <a:avLst/>
            </a:prstGeom>
            <a:ln w="635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7819" y="2204865"/>
            <a:ext cx="1462316" cy="1265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2" name="TextBox 51"/>
          <p:cNvSpPr txBox="1"/>
          <p:nvPr/>
        </p:nvSpPr>
        <p:spPr>
          <a:xfrm>
            <a:off x="210233" y="5594286"/>
            <a:ext cx="35125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8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ทีมตรวจราชการแต่ละเขตบริการ</a:t>
            </a:r>
            <a:endParaRPr lang="th-TH" sz="1800" b="1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4513779" y="5605879"/>
            <a:ext cx="43909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8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ออกแบบกำหนดการตรวจราชการในพื้นที่</a:t>
            </a:r>
            <a:endParaRPr lang="th-TH" sz="1800" b="1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4870654" y="4847765"/>
            <a:ext cx="3276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8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ออกแบบการเก็บข้อมูลในพื้นที่</a:t>
            </a:r>
            <a:endParaRPr lang="th-TH" sz="1800" b="1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528697" y="2945067"/>
            <a:ext cx="130035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เก็บข้อมูล</a:t>
            </a:r>
            <a:endParaRPr lang="th-TH" sz="2000" b="1" dirty="0">
              <a:solidFill>
                <a:srgbClr val="0070C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3772429" y="2974280"/>
            <a:ext cx="130035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0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เก็บข้อมูล</a:t>
            </a:r>
            <a:endParaRPr lang="th-TH" sz="2000" b="1" dirty="0">
              <a:solidFill>
                <a:srgbClr val="0070C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1608812" y="3363275"/>
            <a:ext cx="180530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2000" b="1" dirty="0" smtClean="0">
                <a:solidFill>
                  <a:srgbClr val="008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ประชุมสรุปผล</a:t>
            </a:r>
          </a:p>
          <a:p>
            <a:pPr algn="ctr"/>
            <a:r>
              <a:rPr lang="th-TH" sz="2000" b="1" dirty="0" smtClean="0">
                <a:solidFill>
                  <a:srgbClr val="008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ในพื้นที่</a:t>
            </a:r>
          </a:p>
          <a:p>
            <a:pPr algn="ctr"/>
            <a:r>
              <a:rPr lang="th-TH" sz="1600" b="1" dirty="0" smtClean="0">
                <a:solidFill>
                  <a:srgbClr val="008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(ก.พ.- มี.ค.)</a:t>
            </a:r>
            <a:endParaRPr lang="th-TH" sz="1600" b="1" dirty="0">
              <a:solidFill>
                <a:srgbClr val="008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5152069" y="3356993"/>
            <a:ext cx="180530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2000" b="1" dirty="0" smtClean="0">
                <a:solidFill>
                  <a:srgbClr val="008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ประชุมสรุปผล</a:t>
            </a:r>
          </a:p>
          <a:p>
            <a:pPr algn="ctr"/>
            <a:r>
              <a:rPr lang="th-TH" sz="2000" b="1" dirty="0" smtClean="0">
                <a:solidFill>
                  <a:srgbClr val="008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ในพื้นที่</a:t>
            </a:r>
          </a:p>
          <a:p>
            <a:pPr algn="ctr"/>
            <a:r>
              <a:rPr lang="th-TH" sz="1600" b="1" dirty="0" smtClean="0">
                <a:solidFill>
                  <a:srgbClr val="008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(ก.ค.- ส.ค.)</a:t>
            </a:r>
            <a:endParaRPr lang="th-TH" sz="1600" b="1" dirty="0">
              <a:solidFill>
                <a:srgbClr val="008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7023675" y="3356993"/>
            <a:ext cx="180530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20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ประชุมสรุปผล</a:t>
            </a:r>
          </a:p>
          <a:p>
            <a:pPr algn="ctr"/>
            <a:r>
              <a:rPr lang="th-TH" sz="20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</a:t>
            </a:r>
          </a:p>
          <a:p>
            <a:pPr algn="ctr"/>
            <a:r>
              <a:rPr lang="th-TH" sz="16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(ก.ย.)</a:t>
            </a:r>
            <a:endParaRPr lang="th-TH" sz="1600" b="1" dirty="0">
              <a:solidFill>
                <a:srgbClr val="C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9" name="ลูกศรขวา 48"/>
          <p:cNvSpPr/>
          <p:nvPr/>
        </p:nvSpPr>
        <p:spPr>
          <a:xfrm>
            <a:off x="4040249" y="4814317"/>
            <a:ext cx="336330" cy="388007"/>
          </a:xfrm>
          <a:prstGeom prst="rightArrow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6" name="ลูกศรขวา 65"/>
          <p:cNvSpPr/>
          <p:nvPr/>
        </p:nvSpPr>
        <p:spPr>
          <a:xfrm>
            <a:off x="4040249" y="5616382"/>
            <a:ext cx="336330" cy="388007"/>
          </a:xfrm>
          <a:prstGeom prst="rightArrow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0" name="ลูกศรลง 49"/>
          <p:cNvSpPr/>
          <p:nvPr/>
        </p:nvSpPr>
        <p:spPr>
          <a:xfrm>
            <a:off x="1780305" y="5363626"/>
            <a:ext cx="222766" cy="136707"/>
          </a:xfrm>
          <a:prstGeom prst="downArrow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8" name="ลูกศรลง 67"/>
          <p:cNvSpPr/>
          <p:nvPr/>
        </p:nvSpPr>
        <p:spPr>
          <a:xfrm>
            <a:off x="6158253" y="5363056"/>
            <a:ext cx="222766" cy="136133"/>
          </a:xfrm>
          <a:prstGeom prst="downArrow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0" name="ลูกศรขึ้น 69"/>
          <p:cNvSpPr/>
          <p:nvPr/>
        </p:nvSpPr>
        <p:spPr>
          <a:xfrm>
            <a:off x="6502479" y="5364772"/>
            <a:ext cx="265875" cy="135561"/>
          </a:xfrm>
          <a:prstGeom prst="upArrow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4" name="สี่เหลี่ยมผืนผ้า 53"/>
          <p:cNvSpPr/>
          <p:nvPr/>
        </p:nvSpPr>
        <p:spPr>
          <a:xfrm>
            <a:off x="345684" y="6165304"/>
            <a:ext cx="8906836" cy="59322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1" name="TextBox 60"/>
          <p:cNvSpPr txBox="1"/>
          <p:nvPr/>
        </p:nvSpPr>
        <p:spPr>
          <a:xfrm>
            <a:off x="219777" y="6243359"/>
            <a:ext cx="92240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6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รายงานรายเดือนต่อที่ประชุม </a:t>
            </a:r>
            <a:r>
              <a:rPr lang="en-US" sz="16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Regulator Board   </a:t>
            </a:r>
            <a:r>
              <a:rPr lang="th-TH" sz="16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ราย</a:t>
            </a:r>
            <a:r>
              <a:rPr lang="th-TH" sz="1600" b="1" dirty="0" err="1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ไตรมาส</a:t>
            </a:r>
            <a:r>
              <a:rPr lang="th-TH" sz="16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ต่อที่ประชุม </a:t>
            </a:r>
            <a:r>
              <a:rPr lang="th-TH" sz="1600" b="1" dirty="0" err="1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สป.</a:t>
            </a:r>
            <a:r>
              <a:rPr lang="th-TH" sz="16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และที่ประชุม </a:t>
            </a:r>
            <a:r>
              <a:rPr lang="th-TH" sz="1600" b="1" dirty="0" err="1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กสธ</a:t>
            </a:r>
            <a:r>
              <a:rPr lang="th-TH" sz="16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endParaRPr lang="th-TH" sz="1600" b="1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7112260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สี่เหลี่ยมผืนผ้า 42"/>
          <p:cNvSpPr/>
          <p:nvPr/>
        </p:nvSpPr>
        <p:spPr>
          <a:xfrm>
            <a:off x="1990473" y="2838735"/>
            <a:ext cx="6941462" cy="331640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>
            <a:solidFill>
              <a:schemeClr val="accent2">
                <a:lumMod val="60000"/>
                <a:lumOff val="4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4" name="สี่เหลี่ยมผืนผ้า 13"/>
          <p:cNvSpPr/>
          <p:nvPr/>
        </p:nvSpPr>
        <p:spPr>
          <a:xfrm>
            <a:off x="1990474" y="692696"/>
            <a:ext cx="6928864" cy="20778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solidFill>
              <a:schemeClr val="accent5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4" name="รูปแบบอิสระ 63"/>
          <p:cNvSpPr/>
          <p:nvPr/>
        </p:nvSpPr>
        <p:spPr>
          <a:xfrm>
            <a:off x="3869632" y="5418160"/>
            <a:ext cx="1965278" cy="327546"/>
          </a:xfrm>
          <a:custGeom>
            <a:avLst/>
            <a:gdLst>
              <a:gd name="connsiteX0" fmla="*/ 0 w 2047164"/>
              <a:gd name="connsiteY0" fmla="*/ 0 h 327546"/>
              <a:gd name="connsiteX1" fmla="*/ 0 w 2047164"/>
              <a:gd name="connsiteY1" fmla="*/ 327546 h 327546"/>
              <a:gd name="connsiteX2" fmla="*/ 2047164 w 2047164"/>
              <a:gd name="connsiteY2" fmla="*/ 327546 h 327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47164" h="327546">
                <a:moveTo>
                  <a:pt x="0" y="0"/>
                </a:moveTo>
                <a:lnTo>
                  <a:pt x="0" y="327546"/>
                </a:lnTo>
                <a:lnTo>
                  <a:pt x="2047164" y="327546"/>
                </a:lnTo>
              </a:path>
            </a:pathLst>
          </a:custGeom>
          <a:ln>
            <a:solidFill>
              <a:srgbClr val="FF000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9" name="สี่เหลี่ยมผืนผ้า 18"/>
          <p:cNvSpPr/>
          <p:nvPr/>
        </p:nvSpPr>
        <p:spPr>
          <a:xfrm>
            <a:off x="5807966" y="4143380"/>
            <a:ext cx="2818639" cy="920088"/>
          </a:xfrm>
          <a:prstGeom prst="rect">
            <a:avLst/>
          </a:prstGeom>
          <a:ln w="127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8" name="สี่เหลี่ยมผืนผ้า 17"/>
          <p:cNvSpPr/>
          <p:nvPr/>
        </p:nvSpPr>
        <p:spPr>
          <a:xfrm>
            <a:off x="2089875" y="4077072"/>
            <a:ext cx="3347488" cy="1341089"/>
          </a:xfrm>
          <a:prstGeom prst="rect">
            <a:avLst/>
          </a:prstGeom>
          <a:ln w="127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 dirty="0">
              <a:solidFill>
                <a:schemeClr val="bg1"/>
              </a:solidFill>
            </a:endParaRPr>
          </a:p>
        </p:txBody>
      </p:sp>
      <p:sp>
        <p:nvSpPr>
          <p:cNvPr id="17" name="สี่เหลี่ยมผืนผ้า 16"/>
          <p:cNvSpPr/>
          <p:nvPr/>
        </p:nvSpPr>
        <p:spPr>
          <a:xfrm>
            <a:off x="5303158" y="1124744"/>
            <a:ext cx="3190508" cy="1518438"/>
          </a:xfrm>
          <a:prstGeom prst="rect">
            <a:avLst/>
          </a:prstGeom>
          <a:ln w="127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6" name="สี่เหลี่ยมผืนผ้า 15"/>
          <p:cNvSpPr/>
          <p:nvPr/>
        </p:nvSpPr>
        <p:spPr>
          <a:xfrm>
            <a:off x="2089876" y="836712"/>
            <a:ext cx="2814469" cy="864096"/>
          </a:xfrm>
          <a:prstGeom prst="rect">
            <a:avLst/>
          </a:prstGeom>
          <a:ln w="127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80825" y="44624"/>
            <a:ext cx="8861585" cy="829888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h-TH" sz="3200" b="1" spc="50" dirty="0" smtClean="0">
                <a:ln w="11430"/>
                <a:solidFill>
                  <a:srgbClr val="008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  การ</a:t>
            </a:r>
            <a:r>
              <a:rPr lang="th-TH" sz="3200" b="1" spc="50" dirty="0" smtClean="0">
                <a:ln w="11430"/>
                <a:solidFill>
                  <a:srgbClr val="008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รายงานผลการตรวจราชการกรณีปกติ</a:t>
            </a:r>
            <a:endParaRPr lang="th-TH" sz="3200" b="1" spc="50" dirty="0">
              <a:ln w="11430"/>
              <a:solidFill>
                <a:srgbClr val="008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22732" y="972018"/>
            <a:ext cx="28440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1800" b="1" dirty="0" smtClean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ทีมตรวจราชการฯ ในพื้นที่</a:t>
            </a:r>
          </a:p>
          <a:p>
            <a:pPr algn="ctr"/>
            <a:r>
              <a:rPr lang="th-TH" sz="18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จัดทำรายงาน</a:t>
            </a:r>
            <a:endParaRPr lang="th-TH" sz="1800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03158" y="1320872"/>
            <a:ext cx="319050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800" b="1" dirty="0" smtClean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หัวหน้ากลุ่มตรวจเขต </a:t>
            </a:r>
            <a:r>
              <a:rPr lang="th-TH" sz="1800" b="1" dirty="0" err="1" smtClean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สตป.</a:t>
            </a:r>
            <a:endParaRPr lang="th-TH" sz="1600" b="1" dirty="0" smtClean="0">
              <a:solidFill>
                <a:srgbClr val="0066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indent="-285750">
              <a:buFontTx/>
              <a:buChar char="-"/>
            </a:pPr>
            <a:r>
              <a:rPr lang="th-TH" sz="1200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รวบรวมรายงาน </a:t>
            </a:r>
          </a:p>
          <a:p>
            <a:pPr marL="285750" indent="-285750">
              <a:buFontTx/>
              <a:buChar char="-"/>
            </a:pPr>
            <a:r>
              <a:rPr lang="th-TH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สรุปภาพรวมรายเขต </a:t>
            </a:r>
          </a:p>
          <a:p>
            <a:pPr marL="285750" indent="-285750">
              <a:buFontTx/>
              <a:buChar char="-"/>
            </a:pPr>
            <a:r>
              <a:rPr lang="th-TH" sz="12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จัดทำ </a:t>
            </a:r>
            <a:r>
              <a:rPr lang="en-US" sz="12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Executive summery</a:t>
            </a:r>
            <a:endParaRPr lang="th-TH" sz="1200" dirty="0" smtClean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indent="-285750">
              <a:buFontTx/>
              <a:buChar char="-"/>
            </a:pPr>
            <a:r>
              <a:rPr lang="th-TH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แจ้งต่อหน่วยรับตรวจ , </a:t>
            </a:r>
            <a:r>
              <a:rPr lang="en-US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CEO , </a:t>
            </a:r>
            <a:r>
              <a:rPr lang="th-TH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ปลัดกระทรวง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237515" y="4273351"/>
            <a:ext cx="308022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800" b="1" dirty="0" smtClean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คณะอนุกรรมการ (</a:t>
            </a:r>
            <a:r>
              <a:rPr lang="th-TH" sz="1800" b="1" dirty="0" err="1" smtClean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อตก.</a:t>
            </a:r>
            <a:r>
              <a:rPr lang="th-TH" sz="1800" b="1" dirty="0" smtClean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) </a:t>
            </a:r>
          </a:p>
          <a:p>
            <a:pPr algn="ctr"/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ให้ความเห็น กลั่นกรอง </a:t>
            </a:r>
          </a:p>
          <a:p>
            <a:pPr algn="ctr"/>
            <a:r>
              <a:rPr lang="th-TH" sz="16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การสรุปภาพรวมระดับประเทศ</a:t>
            </a: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รายคณะ</a:t>
            </a:r>
            <a:endParaRPr lang="th-TH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1" name="ลูกศรขวา 20"/>
          <p:cNvSpPr/>
          <p:nvPr/>
        </p:nvSpPr>
        <p:spPr>
          <a:xfrm>
            <a:off x="1514429" y="3645024"/>
            <a:ext cx="398814" cy="216024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3" name="ลูกศรขวา 22"/>
          <p:cNvSpPr/>
          <p:nvPr/>
        </p:nvSpPr>
        <p:spPr>
          <a:xfrm>
            <a:off x="1514429" y="2060848"/>
            <a:ext cx="398814" cy="216024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4" name="สี่เหลี่ยมผืนผ้า 33"/>
          <p:cNvSpPr/>
          <p:nvPr/>
        </p:nvSpPr>
        <p:spPr>
          <a:xfrm>
            <a:off x="2089876" y="1844825"/>
            <a:ext cx="2814469" cy="798358"/>
          </a:xfrm>
          <a:prstGeom prst="rect">
            <a:avLst/>
          </a:prstGeom>
          <a:ln w="127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5" name="TextBox 34"/>
          <p:cNvSpPr txBox="1"/>
          <p:nvPr/>
        </p:nvSpPr>
        <p:spPr>
          <a:xfrm>
            <a:off x="2023935" y="1857365"/>
            <a:ext cx="307560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800" b="1" dirty="0" smtClean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ผู้ตรวจราชการกรม/</a:t>
            </a:r>
            <a:r>
              <a:rPr lang="th-TH" sz="1800" b="1" dirty="0" err="1" smtClean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สำนักสป.</a:t>
            </a:r>
            <a:endParaRPr lang="th-TH" sz="1800" b="1" dirty="0" smtClean="0">
              <a:solidFill>
                <a:srgbClr val="0066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th-TH" sz="1800" dirty="0" smtClean="0">
                <a:solidFill>
                  <a:schemeClr val="bg2">
                    <a:lumMod val="2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จัดทำรายงาน</a:t>
            </a:r>
          </a:p>
        </p:txBody>
      </p:sp>
      <p:sp>
        <p:nvSpPr>
          <p:cNvPr id="36" name="สี่เหลี่ยมผืนผ้า 35"/>
          <p:cNvSpPr/>
          <p:nvPr/>
        </p:nvSpPr>
        <p:spPr>
          <a:xfrm>
            <a:off x="5807967" y="2924944"/>
            <a:ext cx="2818638" cy="1087498"/>
          </a:xfrm>
          <a:prstGeom prst="rect">
            <a:avLst/>
          </a:prstGeom>
          <a:ln w="127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7" name="TextBox 36"/>
          <p:cNvSpPr txBox="1"/>
          <p:nvPr/>
        </p:nvSpPr>
        <p:spPr>
          <a:xfrm>
            <a:off x="5834910" y="2852936"/>
            <a:ext cx="281863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800" b="1" dirty="0" smtClean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กองแผนงาน</a:t>
            </a:r>
          </a:p>
          <a:p>
            <a:pPr algn="ctr"/>
            <a:r>
              <a:rPr lang="th-TH" sz="1800" b="1" dirty="0" smtClean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ของกรมและสำนัก </a:t>
            </a:r>
            <a:r>
              <a:rPr lang="th-TH" sz="1800" b="1" dirty="0" err="1" smtClean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สป.</a:t>
            </a:r>
            <a:endParaRPr lang="th-TH" sz="1600" b="1" dirty="0" smtClean="0">
              <a:solidFill>
                <a:srgbClr val="0066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indent="-285750">
              <a:buFontTx/>
              <a:buChar char="-"/>
            </a:pPr>
            <a:r>
              <a:rPr lang="th-TH" sz="14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รวบรวมรายงานตามภารกิจ</a:t>
            </a:r>
          </a:p>
          <a:p>
            <a:pPr marL="285750" indent="-285750">
              <a:buFontTx/>
              <a:buChar char="-"/>
            </a:pPr>
            <a:r>
              <a:rPr lang="th-TH" sz="14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สรุปรายงานเสนอผู้บริหารกรม/สำนัก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5580112" y="642918"/>
            <a:ext cx="3260829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h-TH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ภาพรวมระดับพื้นที่</a:t>
            </a:r>
            <a:endParaRPr lang="th-TH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934289" y="2857496"/>
            <a:ext cx="3725700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h-TH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ภาพรวมระดับประเทศ</a:t>
            </a:r>
            <a:endParaRPr lang="th-TH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51" name="ลูกศรเชื่อมต่อแบบตรง 50"/>
          <p:cNvCxnSpPr/>
          <p:nvPr/>
        </p:nvCxnSpPr>
        <p:spPr>
          <a:xfrm>
            <a:off x="4904345" y="1540823"/>
            <a:ext cx="413395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2" name="ลูกศรเชื่อมต่อแบบตรง 51"/>
          <p:cNvCxnSpPr/>
          <p:nvPr/>
        </p:nvCxnSpPr>
        <p:spPr>
          <a:xfrm>
            <a:off x="4904345" y="2204864"/>
            <a:ext cx="413395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53" name="รูปแบบอิสระ 52"/>
          <p:cNvSpPr/>
          <p:nvPr/>
        </p:nvSpPr>
        <p:spPr>
          <a:xfrm>
            <a:off x="8503606" y="1924335"/>
            <a:ext cx="277155" cy="2565779"/>
          </a:xfrm>
          <a:custGeom>
            <a:avLst/>
            <a:gdLst>
              <a:gd name="connsiteX0" fmla="*/ 0 w 300251"/>
              <a:gd name="connsiteY0" fmla="*/ 0 h 2565779"/>
              <a:gd name="connsiteX1" fmla="*/ 300251 w 300251"/>
              <a:gd name="connsiteY1" fmla="*/ 0 h 2565779"/>
              <a:gd name="connsiteX2" fmla="*/ 300251 w 300251"/>
              <a:gd name="connsiteY2" fmla="*/ 2565779 h 2565779"/>
              <a:gd name="connsiteX3" fmla="*/ 136477 w 300251"/>
              <a:gd name="connsiteY3" fmla="*/ 2565779 h 2565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0251" h="2565779">
                <a:moveTo>
                  <a:pt x="0" y="0"/>
                </a:moveTo>
                <a:lnTo>
                  <a:pt x="300251" y="0"/>
                </a:lnTo>
                <a:lnTo>
                  <a:pt x="300251" y="2565779"/>
                </a:lnTo>
                <a:lnTo>
                  <a:pt x="136477" y="2565779"/>
                </a:lnTo>
              </a:path>
            </a:pathLst>
          </a:custGeom>
          <a:ln>
            <a:solidFill>
              <a:schemeClr val="tx1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/>
              </a:solidFill>
            </a:endParaRPr>
          </a:p>
        </p:txBody>
      </p:sp>
      <p:sp>
        <p:nvSpPr>
          <p:cNvPr id="54" name="รูปแบบอิสระ 53"/>
          <p:cNvSpPr/>
          <p:nvPr/>
        </p:nvSpPr>
        <p:spPr>
          <a:xfrm>
            <a:off x="4887998" y="2483893"/>
            <a:ext cx="932248" cy="545910"/>
          </a:xfrm>
          <a:custGeom>
            <a:avLst/>
            <a:gdLst>
              <a:gd name="connsiteX0" fmla="*/ 0 w 1009935"/>
              <a:gd name="connsiteY0" fmla="*/ 0 h 545910"/>
              <a:gd name="connsiteX1" fmla="*/ 286603 w 1009935"/>
              <a:gd name="connsiteY1" fmla="*/ 0 h 545910"/>
              <a:gd name="connsiteX2" fmla="*/ 286603 w 1009935"/>
              <a:gd name="connsiteY2" fmla="*/ 545910 h 545910"/>
              <a:gd name="connsiteX3" fmla="*/ 1009935 w 1009935"/>
              <a:gd name="connsiteY3" fmla="*/ 545910 h 545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9935" h="545910">
                <a:moveTo>
                  <a:pt x="0" y="0"/>
                </a:moveTo>
                <a:lnTo>
                  <a:pt x="286603" y="0"/>
                </a:lnTo>
                <a:lnTo>
                  <a:pt x="286603" y="545910"/>
                </a:lnTo>
                <a:lnTo>
                  <a:pt x="1009935" y="545910"/>
                </a:lnTo>
              </a:path>
            </a:pathLst>
          </a:custGeom>
          <a:ln>
            <a:solidFill>
              <a:srgbClr val="FF000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6" name="TextBox 6"/>
          <p:cNvSpPr txBox="1">
            <a:spLocks noChangeArrowheads="1"/>
          </p:cNvSpPr>
          <p:nvPr/>
        </p:nvSpPr>
        <p:spPr bwMode="auto">
          <a:xfrm>
            <a:off x="5768441" y="4128980"/>
            <a:ext cx="3309090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th-TH" sz="1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th-TH" sz="1800" b="1" dirty="0" err="1" smtClean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สตป.</a:t>
            </a:r>
            <a:endParaRPr lang="th-TH" sz="1800" b="1" dirty="0" smtClean="0">
              <a:solidFill>
                <a:srgbClr val="0066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FontTx/>
              <a:buChar char="-"/>
            </a:pPr>
            <a:r>
              <a:rPr lang="th-TH" sz="1400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รวบรวมรายงาน</a:t>
            </a:r>
          </a:p>
          <a:p>
            <a:pPr>
              <a:buFontTx/>
              <a:buChar char="-"/>
            </a:pP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วิเคราะห์/สังเคราะห์ รายงาน</a:t>
            </a:r>
          </a:p>
        </p:txBody>
      </p:sp>
      <p:sp>
        <p:nvSpPr>
          <p:cNvPr id="15" name="รูปแบบอิสระ 14"/>
          <p:cNvSpPr/>
          <p:nvPr/>
        </p:nvSpPr>
        <p:spPr>
          <a:xfrm>
            <a:off x="5442308" y="4435523"/>
            <a:ext cx="365340" cy="468771"/>
          </a:xfrm>
          <a:custGeom>
            <a:avLst/>
            <a:gdLst>
              <a:gd name="connsiteX0" fmla="*/ 395785 w 395785"/>
              <a:gd name="connsiteY0" fmla="*/ 0 h 982639"/>
              <a:gd name="connsiteX1" fmla="*/ 232012 w 395785"/>
              <a:gd name="connsiteY1" fmla="*/ 0 h 982639"/>
              <a:gd name="connsiteX2" fmla="*/ 232012 w 395785"/>
              <a:gd name="connsiteY2" fmla="*/ 982639 h 982639"/>
              <a:gd name="connsiteX3" fmla="*/ 0 w 395785"/>
              <a:gd name="connsiteY3" fmla="*/ 982639 h 982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5785" h="982639">
                <a:moveTo>
                  <a:pt x="395785" y="0"/>
                </a:moveTo>
                <a:lnTo>
                  <a:pt x="232012" y="0"/>
                </a:lnTo>
                <a:lnTo>
                  <a:pt x="232012" y="982639"/>
                </a:lnTo>
                <a:lnTo>
                  <a:pt x="0" y="982639"/>
                </a:lnTo>
              </a:path>
            </a:pathLst>
          </a:custGeom>
          <a:ln>
            <a:solidFill>
              <a:schemeClr val="tx1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cxnSp>
        <p:nvCxnSpPr>
          <p:cNvPr id="47" name="ลูกศรเชื่อมต่อแบบตรง 46"/>
          <p:cNvCxnSpPr/>
          <p:nvPr/>
        </p:nvCxnSpPr>
        <p:spPr>
          <a:xfrm>
            <a:off x="7209711" y="3930154"/>
            <a:ext cx="0" cy="24552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3834" y="1899002"/>
            <a:ext cx="1759409" cy="2673007"/>
          </a:xfrm>
          <a:prstGeom prst="rect">
            <a:avLst/>
          </a:prstGeom>
          <a:noFill/>
          <a:ln w="9525">
            <a:solidFill>
              <a:schemeClr val="accent3">
                <a:lumMod val="75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41" name="รูปแบบอิสระ 40"/>
          <p:cNvSpPr/>
          <p:nvPr/>
        </p:nvSpPr>
        <p:spPr>
          <a:xfrm>
            <a:off x="1096020" y="1351129"/>
            <a:ext cx="541711" cy="423081"/>
          </a:xfrm>
          <a:custGeom>
            <a:avLst/>
            <a:gdLst>
              <a:gd name="connsiteX0" fmla="*/ 0 w 586854"/>
              <a:gd name="connsiteY0" fmla="*/ 423081 h 423081"/>
              <a:gd name="connsiteX1" fmla="*/ 0 w 586854"/>
              <a:gd name="connsiteY1" fmla="*/ 0 h 423081"/>
              <a:gd name="connsiteX2" fmla="*/ 586854 w 586854"/>
              <a:gd name="connsiteY2" fmla="*/ 0 h 423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86854" h="423081">
                <a:moveTo>
                  <a:pt x="0" y="423081"/>
                </a:moveTo>
                <a:lnTo>
                  <a:pt x="0" y="0"/>
                </a:lnTo>
                <a:lnTo>
                  <a:pt x="586854" y="0"/>
                </a:lnTo>
              </a:path>
            </a:pathLst>
          </a:custGeom>
          <a:ln w="76200">
            <a:solidFill>
              <a:schemeClr val="accent3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8" name="รูปแบบอิสระ 47"/>
          <p:cNvSpPr/>
          <p:nvPr/>
        </p:nvSpPr>
        <p:spPr>
          <a:xfrm>
            <a:off x="1146412" y="4681183"/>
            <a:ext cx="516515" cy="614149"/>
          </a:xfrm>
          <a:custGeom>
            <a:avLst/>
            <a:gdLst>
              <a:gd name="connsiteX0" fmla="*/ 0 w 559558"/>
              <a:gd name="connsiteY0" fmla="*/ 0 h 614149"/>
              <a:gd name="connsiteX1" fmla="*/ 0 w 559558"/>
              <a:gd name="connsiteY1" fmla="*/ 614149 h 614149"/>
              <a:gd name="connsiteX2" fmla="*/ 559558 w 559558"/>
              <a:gd name="connsiteY2" fmla="*/ 614149 h 614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59558" h="614149">
                <a:moveTo>
                  <a:pt x="0" y="0"/>
                </a:moveTo>
                <a:lnTo>
                  <a:pt x="0" y="614149"/>
                </a:lnTo>
                <a:lnTo>
                  <a:pt x="559558" y="614149"/>
                </a:lnTo>
              </a:path>
            </a:pathLst>
          </a:custGeom>
          <a:ln w="76200">
            <a:solidFill>
              <a:schemeClr val="accent3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9" name="สี่เหลี่ยมผืนผ้า 48"/>
          <p:cNvSpPr/>
          <p:nvPr/>
        </p:nvSpPr>
        <p:spPr>
          <a:xfrm>
            <a:off x="5800391" y="5131559"/>
            <a:ext cx="2826214" cy="982639"/>
          </a:xfrm>
          <a:prstGeom prst="rect">
            <a:avLst/>
          </a:prstGeom>
          <a:ln w="127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0" name="TextBox 6"/>
          <p:cNvSpPr txBox="1">
            <a:spLocks noChangeArrowheads="1"/>
          </p:cNvSpPr>
          <p:nvPr/>
        </p:nvSpPr>
        <p:spPr bwMode="auto">
          <a:xfrm>
            <a:off x="5914227" y="5055415"/>
            <a:ext cx="330909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th-TH" sz="1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th-TH" sz="1800" b="1" dirty="0" err="1" smtClean="0">
                <a:solidFill>
                  <a:srgbClr val="0066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สตป.</a:t>
            </a:r>
            <a:endParaRPr lang="th-TH" sz="1800" b="1" dirty="0" smtClean="0">
              <a:solidFill>
                <a:srgbClr val="0066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FontTx/>
              <a:buChar char="-"/>
            </a:pPr>
            <a:r>
              <a:rPr lang="th-TH" sz="1400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รายงานราย</a:t>
            </a:r>
            <a:r>
              <a:rPr lang="th-TH" sz="1400" dirty="0" err="1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ไตรมาส</a:t>
            </a:r>
            <a:r>
              <a:rPr lang="th-TH" sz="1400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 </a:t>
            </a:r>
            <a:endParaRPr lang="en-US" sz="1400" dirty="0" smtClean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  <a:p>
            <a:r>
              <a:rPr lang="en-US" sz="1400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Semi-annual Report</a:t>
            </a:r>
            <a:r>
              <a:rPr lang="th-TH" sz="1400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, </a:t>
            </a:r>
            <a:r>
              <a:rPr lang="en-US" sz="1400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Annual Report</a:t>
            </a:r>
          </a:p>
          <a:p>
            <a:r>
              <a:rPr lang="en-US" sz="1400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- </a:t>
            </a:r>
            <a:r>
              <a:rPr lang="th-TH" sz="1400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เสนอผู้บริหาร   - เผยแพร่</a:t>
            </a:r>
            <a:endParaRPr lang="th-TH" sz="1400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cxnSp>
        <p:nvCxnSpPr>
          <p:cNvPr id="38" name="ลูกศรเชื่อมต่อแบบตรง 37"/>
          <p:cNvCxnSpPr/>
          <p:nvPr/>
        </p:nvCxnSpPr>
        <p:spPr>
          <a:xfrm>
            <a:off x="813262" y="6858000"/>
            <a:ext cx="844062" cy="914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ลูกศรเชื่อมต่อแบบตรง 38"/>
          <p:cNvCxnSpPr/>
          <p:nvPr/>
        </p:nvCxnSpPr>
        <p:spPr>
          <a:xfrm rot="5400000" flipH="1" flipV="1">
            <a:off x="7047932" y="2662577"/>
            <a:ext cx="320596" cy="442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8182328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Content Placeholder 2"/>
          <p:cNvSpPr>
            <a:spLocks noGrp="1"/>
          </p:cNvSpPr>
          <p:nvPr>
            <p:ph idx="1"/>
          </p:nvPr>
        </p:nvSpPr>
        <p:spPr>
          <a:xfrm>
            <a:off x="642938" y="3687763"/>
            <a:ext cx="8215312" cy="2927350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pPr eaLnBrk="1" hangingPunct="1">
              <a:buFont typeface="Arial" pitchFamily="34" charset="0"/>
              <a:buNone/>
              <a:defRPr/>
            </a:pPr>
            <a:r>
              <a:rPr lang="en-US" sz="3000" b="1" dirty="0" smtClean="0">
                <a:latin typeface="TH SarabunPSK" pitchFamily="34" charset="-34"/>
                <a:cs typeface="TH SarabunPSK" pitchFamily="34" charset="-34"/>
              </a:rPr>
              <a:t>	</a:t>
            </a:r>
            <a:r>
              <a:rPr lang="th-TH" sz="3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1. กำหนดนโยบาย มาตรฐาน กฎหมาย และบริหารจัดการบนฐานข้อมูลที่มีคุณภาพและการจัดการความรู้ รวมถึงการติดตามกำกับประเมินผล(</a:t>
            </a:r>
            <a:r>
              <a:rPr lang="en-US" sz="3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Regulator</a:t>
            </a:r>
            <a:r>
              <a:rPr lang="th-TH" sz="3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)</a:t>
            </a:r>
            <a:endParaRPr lang="en-US" sz="3000" b="1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  <a:p>
            <a:pPr eaLnBrk="1" hangingPunct="1">
              <a:buFont typeface="Arial" pitchFamily="34" charset="0"/>
              <a:buNone/>
              <a:defRPr/>
            </a:pPr>
            <a:r>
              <a:rPr lang="th-TH" sz="3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	2. จัดระบบบริการตั้งแต่ระดับปฐมภูมิจนถึงบริการศูนย์ความเป็นเลิศที่มีคุณภาพ ครอบคลุม และระบบส่งต่อที่ไร้รอยต่อ (</a:t>
            </a:r>
            <a:r>
              <a:rPr lang="en-US" sz="3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Provider</a:t>
            </a:r>
            <a:r>
              <a:rPr lang="th-TH" sz="30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)</a:t>
            </a:r>
            <a:endParaRPr lang="th-TH" sz="3000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1500" y="242888"/>
            <a:ext cx="8286750" cy="70802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th-TH" sz="4000" b="1" dirty="0">
                <a:latin typeface="TH SarabunPSK" pitchFamily="34" charset="-34"/>
                <a:cs typeface="TH SarabunPSK" pitchFamily="34" charset="-34"/>
              </a:rPr>
              <a:t>วิสัยทัศน์</a:t>
            </a:r>
          </a:p>
        </p:txBody>
      </p:sp>
      <p:sp>
        <p:nvSpPr>
          <p:cNvPr id="3076" name="Rectangle 3"/>
          <p:cNvSpPr>
            <a:spLocks noChangeArrowheads="1"/>
          </p:cNvSpPr>
          <p:nvPr/>
        </p:nvSpPr>
        <p:spPr bwMode="auto">
          <a:xfrm>
            <a:off x="571500" y="1017588"/>
            <a:ext cx="8286750" cy="157003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pitchFamily="34" charset="0"/>
              <a:buNone/>
              <a:defRPr/>
            </a:pPr>
            <a:r>
              <a:rPr lang="th-TH" sz="32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ภายในทศวรรษต่อไป คนไทยทุกคนจะมีสุขภาพแข็งแรงเพิ่มขึ้น</a:t>
            </a:r>
          </a:p>
          <a:p>
            <a:pPr algn="ctr">
              <a:buFont typeface="Arial" pitchFamily="34" charset="0"/>
              <a:buNone/>
              <a:defRPr/>
            </a:pPr>
            <a:r>
              <a:rPr lang="th-TH" sz="32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 เพื่อสร้างความเจริญเติบโตทางเศรษฐกิจของประเทศทั้งทางตรง</a:t>
            </a:r>
          </a:p>
          <a:p>
            <a:pPr algn="ctr">
              <a:buFont typeface="Arial" pitchFamily="34" charset="0"/>
              <a:buNone/>
              <a:defRPr/>
            </a:pPr>
            <a:r>
              <a:rPr lang="th-TH" sz="32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 และทางอ้อมอย่างยั่งยืน</a:t>
            </a:r>
            <a:endParaRPr lang="en-US" sz="32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500" y="2913063"/>
            <a:ext cx="8286750" cy="706437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th-TH" sz="4000" b="1" dirty="0" err="1">
                <a:latin typeface="TH SarabunPSK" pitchFamily="34" charset="-34"/>
                <a:cs typeface="TH SarabunPSK" pitchFamily="34" charset="-34"/>
              </a:rPr>
              <a:t>พันธ</a:t>
            </a:r>
            <a:r>
              <a:rPr lang="th-TH" sz="4000" b="1" dirty="0">
                <a:latin typeface="TH SarabunPSK" pitchFamily="34" charset="-34"/>
                <a:cs typeface="TH SarabunPSK" pitchFamily="34" charset="-34"/>
              </a:rPr>
              <a:t>กิจ</a:t>
            </a:r>
            <a:r>
              <a:rPr lang="en-US" sz="4000" b="1" dirty="0">
                <a:latin typeface="TH SarabunPSK" pitchFamily="34" charset="-34"/>
                <a:cs typeface="TH SarabunPSK" pitchFamily="34" charset="-34"/>
              </a:rPr>
              <a:t>:</a:t>
            </a:r>
            <a:endParaRPr lang="th-TH" sz="4000" b="1" dirty="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รถไฟใต้ดิน">
  <a:themeElements>
    <a:clrScheme name="รถไฟใต้ดิน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รถไฟใต้ดิน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รถไฟใต้ดิน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62</TotalTime>
  <Words>1895</Words>
  <Application>Microsoft Office PowerPoint</Application>
  <PresentationFormat>นำเสนอทางหน้าจอ (4:3)</PresentationFormat>
  <Paragraphs>403</Paragraphs>
  <Slides>22</Slides>
  <Notes>5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22</vt:i4>
      </vt:variant>
    </vt:vector>
  </HeadingPairs>
  <TitlesOfParts>
    <vt:vector size="23" baseType="lpstr">
      <vt:lpstr>รถไฟใต้ดิน</vt:lpstr>
      <vt:lpstr>ภาพนิ่ง 1</vt:lpstr>
      <vt:lpstr>ภาพนิ่ง 2</vt:lpstr>
      <vt:lpstr> แนวทางการตรวจราชการกระทรวงสาธารณสุข             ประจำปีงบประมาณ พ.ศ. 2557      </vt:lpstr>
      <vt:lpstr>ภาพนิ่ง 4</vt:lpstr>
      <vt:lpstr>การตรวจราชการกรณีปกติ</vt:lpstr>
      <vt:lpstr>ภาพนิ่ง 6</vt:lpstr>
      <vt:lpstr>รูปแบบการตรวจราชการกรณีปกติ</vt:lpstr>
      <vt:lpstr>   การรายงานผลการตรวจราชการกรณีปกติ</vt:lpstr>
      <vt:lpstr>ภาพนิ่ง 9</vt:lpstr>
      <vt:lpstr>ภาพนิ่ง 10</vt:lpstr>
      <vt:lpstr>อายุคาดเฉลี่ยเมื่อแรกเกิด ไม่น้อยกว่า 80 ปี  อายุคาดเฉลี่ยของการมีสุขภาพดี ไม่น้อยกว่า 72 ปี</vt:lpstr>
      <vt:lpstr>ภาพนิ่ง 12</vt:lpstr>
      <vt:lpstr>1.  ติดตาม ตรวจสอบการบริหารจัดการในเขตบริการสุขภาพ       โดยเฉพาะการบริหารและการจัดบริการ </vt:lpstr>
      <vt:lpstr>ภาพนิ่ง 14</vt:lpstr>
      <vt:lpstr>1. ด้านการวางแผนและพัฒนาระบบข้อมูล (งาน)</vt:lpstr>
      <vt:lpstr>ภาพนิ่ง 16</vt:lpstr>
      <vt:lpstr>ภาพนิ่ง 17</vt:lpstr>
      <vt:lpstr>ภาพนิ่ง 18</vt:lpstr>
      <vt:lpstr>ภาพนิ่ง 19</vt:lpstr>
      <vt:lpstr>ภาพนิ่ง 20</vt:lpstr>
      <vt:lpstr>แนวทางการดำเนินงานของผู้นิเทศก์</vt:lpstr>
      <vt:lpstr>ภาพนิ่ง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my</dc:creator>
  <cp:lastModifiedBy>my</cp:lastModifiedBy>
  <cp:revision>13</cp:revision>
  <dcterms:created xsi:type="dcterms:W3CDTF">2014-01-06T02:21:54Z</dcterms:created>
  <dcterms:modified xsi:type="dcterms:W3CDTF">2014-01-06T10:06:11Z</dcterms:modified>
</cp:coreProperties>
</file>